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custDataLst>
    <p:tags r:id="rId18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C5C7"/>
    <a:srgbClr val="E75A53"/>
    <a:srgbClr val="CFB8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80" d="100"/>
          <a:sy n="80" d="100"/>
        </p:scale>
        <p:origin x="21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BB5BBB-E8E1-4917-9FC7-7F652C8A024D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3F6641A-F04C-4AAA-A7C5-786B634E21ED}">
      <dgm:prSet/>
      <dgm:spPr/>
      <dgm:t>
        <a:bodyPr/>
        <a:lstStyle/>
        <a:p>
          <a:r>
            <a:rPr lang="fr-CA" dirty="0"/>
            <a:t>Réussite d’une formation qualifiante par un établissement d’enseignement supérieur</a:t>
          </a:r>
          <a:endParaRPr lang="en-US" dirty="0"/>
        </a:p>
      </dgm:t>
    </dgm:pt>
    <dgm:pt modelId="{F6C18ACD-0C8D-4425-95AA-BF1289067F51}" type="parTrans" cxnId="{89C81CD2-EF87-4702-ADDA-5384F133490B}">
      <dgm:prSet/>
      <dgm:spPr/>
      <dgm:t>
        <a:bodyPr/>
        <a:lstStyle/>
        <a:p>
          <a:endParaRPr lang="en-US"/>
        </a:p>
      </dgm:t>
    </dgm:pt>
    <dgm:pt modelId="{9AC1F5BF-AC87-46A0-B87B-23B39C9FADFC}" type="sibTrans" cxnId="{89C81CD2-EF87-4702-ADDA-5384F133490B}">
      <dgm:prSet/>
      <dgm:spPr/>
      <dgm:t>
        <a:bodyPr/>
        <a:lstStyle/>
        <a:p>
          <a:endParaRPr lang="en-US"/>
        </a:p>
      </dgm:t>
    </dgm:pt>
    <dgm:pt modelId="{A407A297-E155-4F5D-AF40-B66BB4DFC9A4}">
      <dgm:prSet/>
      <dgm:spPr/>
      <dgm:t>
        <a:bodyPr/>
        <a:lstStyle/>
        <a:p>
          <a:r>
            <a:rPr lang="fr-CA"/>
            <a:t>Obtention d’un permis</a:t>
          </a:r>
          <a:endParaRPr lang="en-US"/>
        </a:p>
      </dgm:t>
    </dgm:pt>
    <dgm:pt modelId="{A418EF50-D43E-45B8-92FB-46BC7D67FAC2}" type="parTrans" cxnId="{B2DAECB4-0F6A-4762-B0F8-7E8365C2BF5F}">
      <dgm:prSet/>
      <dgm:spPr/>
      <dgm:t>
        <a:bodyPr/>
        <a:lstStyle/>
        <a:p>
          <a:endParaRPr lang="en-US"/>
        </a:p>
      </dgm:t>
    </dgm:pt>
    <dgm:pt modelId="{C3412C8E-C7FD-485D-B490-D272CC72975D}" type="sibTrans" cxnId="{B2DAECB4-0F6A-4762-B0F8-7E8365C2BF5F}">
      <dgm:prSet/>
      <dgm:spPr/>
      <dgm:t>
        <a:bodyPr/>
        <a:lstStyle/>
        <a:p>
          <a:endParaRPr lang="en-US"/>
        </a:p>
      </dgm:t>
    </dgm:pt>
    <dgm:pt modelId="{62297B3F-5C87-4931-9A42-14CE48F931A0}">
      <dgm:prSet/>
      <dgm:spPr/>
      <dgm:t>
        <a:bodyPr/>
        <a:lstStyle/>
        <a:p>
          <a:r>
            <a:rPr lang="fr-CA"/>
            <a:t>Port du permis de façon visible</a:t>
          </a:r>
          <a:endParaRPr lang="en-US"/>
        </a:p>
      </dgm:t>
    </dgm:pt>
    <dgm:pt modelId="{6C197A55-5A77-47C0-BCE9-1DE5F4311170}" type="parTrans" cxnId="{345CA731-BAFD-4069-A981-0F5EFA979251}">
      <dgm:prSet/>
      <dgm:spPr/>
      <dgm:t>
        <a:bodyPr/>
        <a:lstStyle/>
        <a:p>
          <a:endParaRPr lang="en-US"/>
        </a:p>
      </dgm:t>
    </dgm:pt>
    <dgm:pt modelId="{5A4597A5-5939-4920-A64C-F61A770762C9}" type="sibTrans" cxnId="{345CA731-BAFD-4069-A981-0F5EFA979251}">
      <dgm:prSet/>
      <dgm:spPr/>
      <dgm:t>
        <a:bodyPr/>
        <a:lstStyle/>
        <a:p>
          <a:endParaRPr lang="en-US"/>
        </a:p>
      </dgm:t>
    </dgm:pt>
    <dgm:pt modelId="{23694910-8386-4718-9958-C2B92BF041AB}" type="pres">
      <dgm:prSet presAssocID="{8EBB5BBB-E8E1-4917-9FC7-7F652C8A024D}" presName="linear" presStyleCnt="0">
        <dgm:presLayoutVars>
          <dgm:animLvl val="lvl"/>
          <dgm:resizeHandles val="exact"/>
        </dgm:presLayoutVars>
      </dgm:prSet>
      <dgm:spPr/>
    </dgm:pt>
    <dgm:pt modelId="{9E17984B-48BD-46A6-83EA-93EE191293BB}" type="pres">
      <dgm:prSet presAssocID="{33F6641A-F04C-4AAA-A7C5-786B634E21E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51B6C9-4842-45E5-9F5E-9097FA83D911}" type="pres">
      <dgm:prSet presAssocID="{9AC1F5BF-AC87-46A0-B87B-23B39C9FADFC}" presName="spacer" presStyleCnt="0"/>
      <dgm:spPr/>
    </dgm:pt>
    <dgm:pt modelId="{80ABC1A7-BC59-49B9-B346-A9DB62605199}" type="pres">
      <dgm:prSet presAssocID="{A407A297-E155-4F5D-AF40-B66BB4DFC9A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751C7C0-661D-4115-B6E7-956065BF920B}" type="pres">
      <dgm:prSet presAssocID="{C3412C8E-C7FD-485D-B490-D272CC72975D}" presName="spacer" presStyleCnt="0"/>
      <dgm:spPr/>
    </dgm:pt>
    <dgm:pt modelId="{37718A63-2043-4840-A3D1-D39639AE9004}" type="pres">
      <dgm:prSet presAssocID="{62297B3F-5C87-4931-9A42-14CE48F931A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45CA731-BAFD-4069-A981-0F5EFA979251}" srcId="{8EBB5BBB-E8E1-4917-9FC7-7F652C8A024D}" destId="{62297B3F-5C87-4931-9A42-14CE48F931A0}" srcOrd="2" destOrd="0" parTransId="{6C197A55-5A77-47C0-BCE9-1DE5F4311170}" sibTransId="{5A4597A5-5939-4920-A64C-F61A770762C9}"/>
    <dgm:cxn modelId="{CF3C1148-EF1A-4FE4-A8CC-FAE6BADA9313}" type="presOf" srcId="{62297B3F-5C87-4931-9A42-14CE48F931A0}" destId="{37718A63-2043-4840-A3D1-D39639AE9004}" srcOrd="0" destOrd="0" presId="urn:microsoft.com/office/officeart/2005/8/layout/vList2"/>
    <dgm:cxn modelId="{B3764B56-A85B-4FC8-8C90-2FD09C01C99D}" type="presOf" srcId="{33F6641A-F04C-4AAA-A7C5-786B634E21ED}" destId="{9E17984B-48BD-46A6-83EA-93EE191293BB}" srcOrd="0" destOrd="0" presId="urn:microsoft.com/office/officeart/2005/8/layout/vList2"/>
    <dgm:cxn modelId="{CD93B29C-7B63-46AF-AB52-72191B1B445E}" type="presOf" srcId="{8EBB5BBB-E8E1-4917-9FC7-7F652C8A024D}" destId="{23694910-8386-4718-9958-C2B92BF041AB}" srcOrd="0" destOrd="0" presId="urn:microsoft.com/office/officeart/2005/8/layout/vList2"/>
    <dgm:cxn modelId="{B2DAECB4-0F6A-4762-B0F8-7E8365C2BF5F}" srcId="{8EBB5BBB-E8E1-4917-9FC7-7F652C8A024D}" destId="{A407A297-E155-4F5D-AF40-B66BB4DFC9A4}" srcOrd="1" destOrd="0" parTransId="{A418EF50-D43E-45B8-92FB-46BC7D67FAC2}" sibTransId="{C3412C8E-C7FD-485D-B490-D272CC72975D}"/>
    <dgm:cxn modelId="{00C402BB-7364-4D0E-9D6D-B14A9E88AB40}" type="presOf" srcId="{A407A297-E155-4F5D-AF40-B66BB4DFC9A4}" destId="{80ABC1A7-BC59-49B9-B346-A9DB62605199}" srcOrd="0" destOrd="0" presId="urn:microsoft.com/office/officeart/2005/8/layout/vList2"/>
    <dgm:cxn modelId="{89C81CD2-EF87-4702-ADDA-5384F133490B}" srcId="{8EBB5BBB-E8E1-4917-9FC7-7F652C8A024D}" destId="{33F6641A-F04C-4AAA-A7C5-786B634E21ED}" srcOrd="0" destOrd="0" parTransId="{F6C18ACD-0C8D-4425-95AA-BF1289067F51}" sibTransId="{9AC1F5BF-AC87-46A0-B87B-23B39C9FADFC}"/>
    <dgm:cxn modelId="{E7443AC1-AEC4-4DD1-8451-B7B4320E9C97}" type="presParOf" srcId="{23694910-8386-4718-9958-C2B92BF041AB}" destId="{9E17984B-48BD-46A6-83EA-93EE191293BB}" srcOrd="0" destOrd="0" presId="urn:microsoft.com/office/officeart/2005/8/layout/vList2"/>
    <dgm:cxn modelId="{C524E05C-852C-4D91-B024-5AF5ECA7C082}" type="presParOf" srcId="{23694910-8386-4718-9958-C2B92BF041AB}" destId="{9E51B6C9-4842-45E5-9F5E-9097FA83D911}" srcOrd="1" destOrd="0" presId="urn:microsoft.com/office/officeart/2005/8/layout/vList2"/>
    <dgm:cxn modelId="{7285692F-27C6-4BA1-BC86-3EA4F5BCD831}" type="presParOf" srcId="{23694910-8386-4718-9958-C2B92BF041AB}" destId="{80ABC1A7-BC59-49B9-B346-A9DB62605199}" srcOrd="2" destOrd="0" presId="urn:microsoft.com/office/officeart/2005/8/layout/vList2"/>
    <dgm:cxn modelId="{AC19F1E8-5171-4E21-A621-FD50A2DC5D44}" type="presParOf" srcId="{23694910-8386-4718-9958-C2B92BF041AB}" destId="{7751C7C0-661D-4115-B6E7-956065BF920B}" srcOrd="3" destOrd="0" presId="urn:microsoft.com/office/officeart/2005/8/layout/vList2"/>
    <dgm:cxn modelId="{473A1EA6-B13D-4F4D-94E1-0E0F04F35573}" type="presParOf" srcId="{23694910-8386-4718-9958-C2B92BF041AB}" destId="{37718A63-2043-4840-A3D1-D39639AE900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469563-B744-45AE-A482-8C63F9C22098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68FD65F-C6C4-401E-88CA-626FB03D0F92}">
      <dgm:prSet/>
      <dgm:spPr/>
      <dgm:t>
        <a:bodyPr/>
        <a:lstStyle/>
        <a:p>
          <a:r>
            <a:rPr lang="fr-CA"/>
            <a:t>Qualité de l’expérience client</a:t>
          </a:r>
          <a:endParaRPr lang="en-US"/>
        </a:p>
      </dgm:t>
    </dgm:pt>
    <dgm:pt modelId="{E915D839-0C0C-49BB-A0C0-0C08BF2C78B5}" type="parTrans" cxnId="{42C53B4F-CC7F-43C6-A890-CEAE284D7D2E}">
      <dgm:prSet/>
      <dgm:spPr/>
      <dgm:t>
        <a:bodyPr/>
        <a:lstStyle/>
        <a:p>
          <a:endParaRPr lang="en-US"/>
        </a:p>
      </dgm:t>
    </dgm:pt>
    <dgm:pt modelId="{6179CF9C-4275-425E-9D6A-49540CE3C155}" type="sibTrans" cxnId="{42C53B4F-CC7F-43C6-A890-CEAE284D7D2E}">
      <dgm:prSet/>
      <dgm:spPr/>
      <dgm:t>
        <a:bodyPr/>
        <a:lstStyle/>
        <a:p>
          <a:endParaRPr lang="en-US"/>
        </a:p>
      </dgm:t>
    </dgm:pt>
    <dgm:pt modelId="{763B035F-FBB0-4A32-8903-DDB67C4603BC}">
      <dgm:prSet/>
      <dgm:spPr/>
      <dgm:t>
        <a:bodyPr/>
        <a:lstStyle/>
        <a:p>
          <a:r>
            <a:rPr lang="fr-CA"/>
            <a:t>Formation continue</a:t>
          </a:r>
          <a:endParaRPr lang="en-US"/>
        </a:p>
      </dgm:t>
    </dgm:pt>
    <dgm:pt modelId="{6387E3A5-1CA8-4C61-A082-35DFAEF9E56B}" type="parTrans" cxnId="{ABCBBD84-1979-4250-ACF1-24E0F713585B}">
      <dgm:prSet/>
      <dgm:spPr/>
      <dgm:t>
        <a:bodyPr/>
        <a:lstStyle/>
        <a:p>
          <a:endParaRPr lang="en-US"/>
        </a:p>
      </dgm:t>
    </dgm:pt>
    <dgm:pt modelId="{5A4C1152-65C1-4DE9-AEAA-DD891D79F1A0}" type="sibTrans" cxnId="{ABCBBD84-1979-4250-ACF1-24E0F713585B}">
      <dgm:prSet/>
      <dgm:spPr/>
      <dgm:t>
        <a:bodyPr/>
        <a:lstStyle/>
        <a:p>
          <a:endParaRPr lang="en-US"/>
        </a:p>
      </dgm:t>
    </dgm:pt>
    <dgm:pt modelId="{D0BC0469-C0CD-43E4-8CCF-0BF7060780DD}" type="pres">
      <dgm:prSet presAssocID="{66469563-B744-45AE-A482-8C63F9C22098}" presName="diagram" presStyleCnt="0">
        <dgm:presLayoutVars>
          <dgm:dir/>
          <dgm:resizeHandles val="exact"/>
        </dgm:presLayoutVars>
      </dgm:prSet>
      <dgm:spPr/>
    </dgm:pt>
    <dgm:pt modelId="{B74FE6C6-295D-4C33-B39A-F7316442A689}" type="pres">
      <dgm:prSet presAssocID="{168FD65F-C6C4-401E-88CA-626FB03D0F92}" presName="node" presStyleLbl="node1" presStyleIdx="0" presStyleCnt="2">
        <dgm:presLayoutVars>
          <dgm:bulletEnabled val="1"/>
        </dgm:presLayoutVars>
      </dgm:prSet>
      <dgm:spPr/>
    </dgm:pt>
    <dgm:pt modelId="{C8033D92-8324-481C-B2E1-98B1C5DF4748}" type="pres">
      <dgm:prSet presAssocID="{6179CF9C-4275-425E-9D6A-49540CE3C155}" presName="sibTrans" presStyleCnt="0"/>
      <dgm:spPr/>
    </dgm:pt>
    <dgm:pt modelId="{3ECB9584-4918-4C18-8328-5A70A6CE13C0}" type="pres">
      <dgm:prSet presAssocID="{763B035F-FBB0-4A32-8903-DDB67C4603BC}" presName="node" presStyleLbl="node1" presStyleIdx="1" presStyleCnt="2">
        <dgm:presLayoutVars>
          <dgm:bulletEnabled val="1"/>
        </dgm:presLayoutVars>
      </dgm:prSet>
      <dgm:spPr/>
    </dgm:pt>
  </dgm:ptLst>
  <dgm:cxnLst>
    <dgm:cxn modelId="{42C53B4F-CC7F-43C6-A890-CEAE284D7D2E}" srcId="{66469563-B744-45AE-A482-8C63F9C22098}" destId="{168FD65F-C6C4-401E-88CA-626FB03D0F92}" srcOrd="0" destOrd="0" parTransId="{E915D839-0C0C-49BB-A0C0-0C08BF2C78B5}" sibTransId="{6179CF9C-4275-425E-9D6A-49540CE3C155}"/>
    <dgm:cxn modelId="{ABCBBD84-1979-4250-ACF1-24E0F713585B}" srcId="{66469563-B744-45AE-A482-8C63F9C22098}" destId="{763B035F-FBB0-4A32-8903-DDB67C4603BC}" srcOrd="1" destOrd="0" parTransId="{6387E3A5-1CA8-4C61-A082-35DFAEF9E56B}" sibTransId="{5A4C1152-65C1-4DE9-AEAA-DD891D79F1A0}"/>
    <dgm:cxn modelId="{0FD657CA-B020-4462-8619-01BF50D2A669}" type="presOf" srcId="{66469563-B744-45AE-A482-8C63F9C22098}" destId="{D0BC0469-C0CD-43E4-8CCF-0BF7060780DD}" srcOrd="0" destOrd="0" presId="urn:microsoft.com/office/officeart/2005/8/layout/default"/>
    <dgm:cxn modelId="{7196F4F2-D639-4FC2-B2E2-D62DB585395F}" type="presOf" srcId="{763B035F-FBB0-4A32-8903-DDB67C4603BC}" destId="{3ECB9584-4918-4C18-8328-5A70A6CE13C0}" srcOrd="0" destOrd="0" presId="urn:microsoft.com/office/officeart/2005/8/layout/default"/>
    <dgm:cxn modelId="{507516FC-6E18-41A2-8128-978BFA4F3712}" type="presOf" srcId="{168FD65F-C6C4-401E-88CA-626FB03D0F92}" destId="{B74FE6C6-295D-4C33-B39A-F7316442A689}" srcOrd="0" destOrd="0" presId="urn:microsoft.com/office/officeart/2005/8/layout/default"/>
    <dgm:cxn modelId="{22E35504-EBCB-4F0C-ABB1-4AFFD170A61B}" type="presParOf" srcId="{D0BC0469-C0CD-43E4-8CCF-0BF7060780DD}" destId="{B74FE6C6-295D-4C33-B39A-F7316442A689}" srcOrd="0" destOrd="0" presId="urn:microsoft.com/office/officeart/2005/8/layout/default"/>
    <dgm:cxn modelId="{308183AC-792F-4B6D-A99B-8214C7FE97FE}" type="presParOf" srcId="{D0BC0469-C0CD-43E4-8CCF-0BF7060780DD}" destId="{C8033D92-8324-481C-B2E1-98B1C5DF4748}" srcOrd="1" destOrd="0" presId="urn:microsoft.com/office/officeart/2005/8/layout/default"/>
    <dgm:cxn modelId="{6A2328F8-31BA-4847-82D5-2B7F23FE2F49}" type="presParOf" srcId="{D0BC0469-C0CD-43E4-8CCF-0BF7060780DD}" destId="{3ECB9584-4918-4C18-8328-5A70A6CE13C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695393-3CE0-421A-8DF6-51106EABED2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9FD5F1B-16ED-4E3B-8294-6E1B2AEF060E}">
      <dgm:prSet/>
      <dgm:spPr>
        <a:solidFill>
          <a:srgbClr val="58C5C7"/>
        </a:solidFill>
      </dgm:spPr>
      <dgm:t>
        <a:bodyPr/>
        <a:lstStyle/>
        <a:p>
          <a:r>
            <a:rPr lang="fr-CA" dirty="0">
              <a:solidFill>
                <a:schemeClr val="tx1"/>
              </a:solidFill>
            </a:rPr>
            <a:t>12 membres</a:t>
          </a:r>
          <a:endParaRPr lang="en-US" dirty="0">
            <a:solidFill>
              <a:schemeClr val="tx1"/>
            </a:solidFill>
          </a:endParaRPr>
        </a:p>
      </dgm:t>
    </dgm:pt>
    <dgm:pt modelId="{2BE96C5B-A5F7-4CB1-B199-30CC02C5C82C}" type="parTrans" cxnId="{CEEEBE20-4D23-4A59-BAD2-D5E26168EDF3}">
      <dgm:prSet/>
      <dgm:spPr/>
      <dgm:t>
        <a:bodyPr/>
        <a:lstStyle/>
        <a:p>
          <a:endParaRPr lang="en-US"/>
        </a:p>
      </dgm:t>
    </dgm:pt>
    <dgm:pt modelId="{1B560C39-97C1-434D-8DE7-68DB7DB13D97}" type="sibTrans" cxnId="{CEEEBE20-4D23-4A59-BAD2-D5E26168EDF3}">
      <dgm:prSet custT="1"/>
      <dgm:spPr>
        <a:solidFill>
          <a:srgbClr val="58C5C7"/>
        </a:solidFill>
      </dgm:spPr>
      <dgm:t>
        <a:bodyPr/>
        <a:lstStyle/>
        <a:p>
          <a:r>
            <a:rPr lang="en-US" sz="3100" dirty="0" err="1">
              <a:solidFill>
                <a:schemeClr val="tx1"/>
              </a:solidFill>
            </a:rPr>
            <a:t>Comité</a:t>
          </a:r>
          <a:r>
            <a:rPr lang="en-US" sz="3100" dirty="0">
              <a:solidFill>
                <a:schemeClr val="tx1"/>
              </a:solidFill>
            </a:rPr>
            <a:t> </a:t>
          </a:r>
          <a:r>
            <a:rPr lang="en-US" sz="3100" dirty="0" err="1">
              <a:solidFill>
                <a:schemeClr val="tx1"/>
              </a:solidFill>
            </a:rPr>
            <a:t>exécutif</a:t>
          </a:r>
          <a:r>
            <a:rPr lang="en-US" sz="3100" dirty="0">
              <a:solidFill>
                <a:schemeClr val="tx1"/>
              </a:solidFill>
            </a:rPr>
            <a:t> Ville de Qc</a:t>
          </a:r>
        </a:p>
      </dgm:t>
    </dgm:pt>
    <dgm:pt modelId="{B89FD0E3-05E1-4BD6-BF5A-F0FCF4E00981}">
      <dgm:prSet custT="1"/>
      <dgm:spPr>
        <a:solidFill>
          <a:srgbClr val="58C5C7"/>
        </a:solidFill>
      </dgm:spPr>
      <dgm:t>
        <a:bodyPr lIns="0" rIns="0"/>
        <a:lstStyle/>
        <a:p>
          <a:r>
            <a:rPr lang="fr-CA" sz="3100" dirty="0">
              <a:solidFill>
                <a:schemeClr val="tx1"/>
              </a:solidFill>
            </a:rPr>
            <a:t>Revoir le permis actuel</a:t>
          </a:r>
          <a:endParaRPr lang="en-US" sz="3100" dirty="0">
            <a:solidFill>
              <a:schemeClr val="tx1"/>
            </a:solidFill>
          </a:endParaRPr>
        </a:p>
      </dgm:t>
    </dgm:pt>
    <dgm:pt modelId="{9F316BFB-2005-4E8D-80AE-A54F02FBFE96}" type="parTrans" cxnId="{2E0DDE9F-8782-48B7-BB75-C2C49A161052}">
      <dgm:prSet/>
      <dgm:spPr/>
      <dgm:t>
        <a:bodyPr/>
        <a:lstStyle/>
        <a:p>
          <a:endParaRPr lang="en-US"/>
        </a:p>
      </dgm:t>
    </dgm:pt>
    <dgm:pt modelId="{5B65F7BF-E0CC-4CB4-B016-FF733FCF5308}" type="sibTrans" cxnId="{2E0DDE9F-8782-48B7-BB75-C2C49A161052}">
      <dgm:prSet custT="1"/>
      <dgm:spPr>
        <a:solidFill>
          <a:srgbClr val="58C5C7"/>
        </a:solidFill>
      </dgm:spPr>
      <dgm:t>
        <a:bodyPr/>
        <a:lstStyle/>
        <a:p>
          <a:r>
            <a:rPr lang="en-US" sz="2600" dirty="0" err="1">
              <a:solidFill>
                <a:schemeClr val="tx1"/>
              </a:solidFill>
            </a:rPr>
            <a:t>Élaborer</a:t>
          </a:r>
          <a:r>
            <a:rPr lang="en-US" sz="2600" dirty="0">
              <a:solidFill>
                <a:schemeClr val="tx1"/>
              </a:solidFill>
            </a:rPr>
            <a:t> les </a:t>
          </a:r>
          <a:r>
            <a:rPr lang="en-US" sz="2600" dirty="0" err="1">
              <a:solidFill>
                <a:schemeClr val="tx1"/>
              </a:solidFill>
            </a:rPr>
            <a:t>modalités</a:t>
          </a:r>
          <a:r>
            <a:rPr lang="en-US" sz="2600" dirty="0">
              <a:solidFill>
                <a:schemeClr val="tx1"/>
              </a:solidFill>
            </a:rPr>
            <a:t> </a:t>
          </a:r>
          <a:r>
            <a:rPr lang="en-US" sz="2600" dirty="0" err="1">
              <a:solidFill>
                <a:schemeClr val="tx1"/>
              </a:solidFill>
            </a:rPr>
            <a:t>d’une</a:t>
          </a:r>
          <a:r>
            <a:rPr lang="en-US" sz="2600" dirty="0">
              <a:solidFill>
                <a:schemeClr val="tx1"/>
              </a:solidFill>
            </a:rPr>
            <a:t> </a:t>
          </a:r>
          <a:r>
            <a:rPr lang="en-US" sz="2600" dirty="0" err="1">
              <a:solidFill>
                <a:schemeClr val="tx1"/>
              </a:solidFill>
            </a:rPr>
            <a:t>autorisation</a:t>
          </a:r>
          <a:r>
            <a:rPr lang="en-US" sz="2600" dirty="0">
              <a:solidFill>
                <a:schemeClr val="tx1"/>
              </a:solidFill>
            </a:rPr>
            <a:t> de </a:t>
          </a:r>
          <a:r>
            <a:rPr lang="en-US" sz="2600" dirty="0" err="1">
              <a:solidFill>
                <a:schemeClr val="tx1"/>
              </a:solidFill>
            </a:rPr>
            <a:t>visite</a:t>
          </a:r>
          <a:endParaRPr lang="en-US" sz="2600" dirty="0">
            <a:solidFill>
              <a:schemeClr val="tx1"/>
            </a:solidFill>
          </a:endParaRPr>
        </a:p>
      </dgm:t>
    </dgm:pt>
    <dgm:pt modelId="{B14B2151-E3FF-471D-B77E-5A8DC7B5929E}" type="pres">
      <dgm:prSet presAssocID="{14695393-3CE0-421A-8DF6-51106EABED2D}" presName="Name0" presStyleCnt="0">
        <dgm:presLayoutVars>
          <dgm:chMax/>
          <dgm:chPref/>
          <dgm:dir/>
          <dgm:animLvl val="lvl"/>
        </dgm:presLayoutVars>
      </dgm:prSet>
      <dgm:spPr/>
    </dgm:pt>
    <dgm:pt modelId="{5910FFFC-8D92-48C3-ADC0-21EDA216C92B}" type="pres">
      <dgm:prSet presAssocID="{89FD5F1B-16ED-4E3B-8294-6E1B2AEF060E}" presName="composite" presStyleCnt="0"/>
      <dgm:spPr/>
    </dgm:pt>
    <dgm:pt modelId="{94128650-FF06-4447-B930-6339DB569CE6}" type="pres">
      <dgm:prSet presAssocID="{89FD5F1B-16ED-4E3B-8294-6E1B2AEF060E}" presName="Parent1" presStyleLbl="node1" presStyleIdx="0" presStyleCnt="4" custScaleX="104001">
        <dgm:presLayoutVars>
          <dgm:chMax val="1"/>
          <dgm:chPref val="1"/>
          <dgm:bulletEnabled val="1"/>
        </dgm:presLayoutVars>
      </dgm:prSet>
      <dgm:spPr/>
    </dgm:pt>
    <dgm:pt modelId="{A497EC0E-0916-4D9D-ABC9-3B27A8CA137E}" type="pres">
      <dgm:prSet presAssocID="{89FD5F1B-16ED-4E3B-8294-6E1B2AEF060E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E1BB996D-FFF2-4E15-8AB3-3B89681885C6}" type="pres">
      <dgm:prSet presAssocID="{89FD5F1B-16ED-4E3B-8294-6E1B2AEF060E}" presName="BalanceSpacing" presStyleCnt="0"/>
      <dgm:spPr/>
    </dgm:pt>
    <dgm:pt modelId="{1A3239E9-9738-4B98-8842-AEDB3D5FDD80}" type="pres">
      <dgm:prSet presAssocID="{89FD5F1B-16ED-4E3B-8294-6E1B2AEF060E}" presName="BalanceSpacing1" presStyleCnt="0"/>
      <dgm:spPr/>
    </dgm:pt>
    <dgm:pt modelId="{17476A36-0CF2-43C5-A934-57239BFE2263}" type="pres">
      <dgm:prSet presAssocID="{1B560C39-97C1-434D-8DE7-68DB7DB13D97}" presName="Accent1Text" presStyleLbl="node1" presStyleIdx="1" presStyleCnt="4" custScaleX="109797"/>
      <dgm:spPr/>
    </dgm:pt>
    <dgm:pt modelId="{7A0FEDA8-F119-46F4-840F-A05ADD0B0040}" type="pres">
      <dgm:prSet presAssocID="{1B560C39-97C1-434D-8DE7-68DB7DB13D97}" presName="spaceBetweenRectangles" presStyleCnt="0"/>
      <dgm:spPr/>
    </dgm:pt>
    <dgm:pt modelId="{744DAAE6-AE5D-4C69-843A-7EA9D8D2CE79}" type="pres">
      <dgm:prSet presAssocID="{B89FD0E3-05E1-4BD6-BF5A-F0FCF4E00981}" presName="composite" presStyleCnt="0"/>
      <dgm:spPr/>
    </dgm:pt>
    <dgm:pt modelId="{1F063F77-4180-4260-9EF3-88E654F3D647}" type="pres">
      <dgm:prSet presAssocID="{B89FD0E3-05E1-4BD6-BF5A-F0FCF4E00981}" presName="Parent1" presStyleLbl="node1" presStyleIdx="2" presStyleCnt="4" custScaleX="107849" custLinFactNeighborY="636">
        <dgm:presLayoutVars>
          <dgm:chMax val="1"/>
          <dgm:chPref val="1"/>
          <dgm:bulletEnabled val="1"/>
        </dgm:presLayoutVars>
      </dgm:prSet>
      <dgm:spPr/>
    </dgm:pt>
    <dgm:pt modelId="{89D1132D-A2C1-401F-971F-C66AABC7AE35}" type="pres">
      <dgm:prSet presAssocID="{B89FD0E3-05E1-4BD6-BF5A-F0FCF4E00981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B725DD76-63DD-47F9-A39D-1559EBB00EE2}" type="pres">
      <dgm:prSet presAssocID="{B89FD0E3-05E1-4BD6-BF5A-F0FCF4E00981}" presName="BalanceSpacing" presStyleCnt="0"/>
      <dgm:spPr/>
    </dgm:pt>
    <dgm:pt modelId="{932FD15A-7B62-4246-B96A-24E2E91CE3F4}" type="pres">
      <dgm:prSet presAssocID="{B89FD0E3-05E1-4BD6-BF5A-F0FCF4E00981}" presName="BalanceSpacing1" presStyleCnt="0"/>
      <dgm:spPr/>
    </dgm:pt>
    <dgm:pt modelId="{BA477F92-3A63-4C03-B129-109F87E44B8A}" type="pres">
      <dgm:prSet presAssocID="{5B65F7BF-E0CC-4CB4-B016-FF733FCF5308}" presName="Accent1Text" presStyleLbl="node1" presStyleIdx="3" presStyleCnt="4" custScaleX="105386"/>
      <dgm:spPr/>
    </dgm:pt>
  </dgm:ptLst>
  <dgm:cxnLst>
    <dgm:cxn modelId="{A14AEA15-F7C9-4616-BE0F-342EB3D8A17E}" type="presOf" srcId="{B89FD0E3-05E1-4BD6-BF5A-F0FCF4E00981}" destId="{1F063F77-4180-4260-9EF3-88E654F3D647}" srcOrd="0" destOrd="0" presId="urn:microsoft.com/office/officeart/2008/layout/AlternatingHexagons"/>
    <dgm:cxn modelId="{CEEEBE20-4D23-4A59-BAD2-D5E26168EDF3}" srcId="{14695393-3CE0-421A-8DF6-51106EABED2D}" destId="{89FD5F1B-16ED-4E3B-8294-6E1B2AEF060E}" srcOrd="0" destOrd="0" parTransId="{2BE96C5B-A5F7-4CB1-B199-30CC02C5C82C}" sibTransId="{1B560C39-97C1-434D-8DE7-68DB7DB13D97}"/>
    <dgm:cxn modelId="{BE85CC28-3AD9-4F91-95B5-E0809AAD5BE6}" type="presOf" srcId="{89FD5F1B-16ED-4E3B-8294-6E1B2AEF060E}" destId="{94128650-FF06-4447-B930-6339DB569CE6}" srcOrd="0" destOrd="0" presId="urn:microsoft.com/office/officeart/2008/layout/AlternatingHexagons"/>
    <dgm:cxn modelId="{DF5CDE9B-6DE0-43E2-91DC-070B1818E980}" type="presOf" srcId="{14695393-3CE0-421A-8DF6-51106EABED2D}" destId="{B14B2151-E3FF-471D-B77E-5A8DC7B5929E}" srcOrd="0" destOrd="0" presId="urn:microsoft.com/office/officeart/2008/layout/AlternatingHexagons"/>
    <dgm:cxn modelId="{2E0DDE9F-8782-48B7-BB75-C2C49A161052}" srcId="{14695393-3CE0-421A-8DF6-51106EABED2D}" destId="{B89FD0E3-05E1-4BD6-BF5A-F0FCF4E00981}" srcOrd="1" destOrd="0" parTransId="{9F316BFB-2005-4E8D-80AE-A54F02FBFE96}" sibTransId="{5B65F7BF-E0CC-4CB4-B016-FF733FCF5308}"/>
    <dgm:cxn modelId="{9B2770A0-5A34-42BC-9C1D-469C4F3DF458}" type="presOf" srcId="{5B65F7BF-E0CC-4CB4-B016-FF733FCF5308}" destId="{BA477F92-3A63-4C03-B129-109F87E44B8A}" srcOrd="0" destOrd="0" presId="urn:microsoft.com/office/officeart/2008/layout/AlternatingHexagons"/>
    <dgm:cxn modelId="{2B9D1DFC-D9B9-4865-9F32-5E5793D616D9}" type="presOf" srcId="{1B560C39-97C1-434D-8DE7-68DB7DB13D97}" destId="{17476A36-0CF2-43C5-A934-57239BFE2263}" srcOrd="0" destOrd="0" presId="urn:microsoft.com/office/officeart/2008/layout/AlternatingHexagons"/>
    <dgm:cxn modelId="{C27118DE-2B23-4F29-8493-7A75193DF14B}" type="presParOf" srcId="{B14B2151-E3FF-471D-B77E-5A8DC7B5929E}" destId="{5910FFFC-8D92-48C3-ADC0-21EDA216C92B}" srcOrd="0" destOrd="0" presId="urn:microsoft.com/office/officeart/2008/layout/AlternatingHexagons"/>
    <dgm:cxn modelId="{879CD1F5-D070-44E5-9FCB-2B2B4661FFDE}" type="presParOf" srcId="{5910FFFC-8D92-48C3-ADC0-21EDA216C92B}" destId="{94128650-FF06-4447-B930-6339DB569CE6}" srcOrd="0" destOrd="0" presId="urn:microsoft.com/office/officeart/2008/layout/AlternatingHexagons"/>
    <dgm:cxn modelId="{030F9B94-0A0E-42BE-B518-390A701E700D}" type="presParOf" srcId="{5910FFFC-8D92-48C3-ADC0-21EDA216C92B}" destId="{A497EC0E-0916-4D9D-ABC9-3B27A8CA137E}" srcOrd="1" destOrd="0" presId="urn:microsoft.com/office/officeart/2008/layout/AlternatingHexagons"/>
    <dgm:cxn modelId="{4EB222EA-A3D6-48E6-AC1D-E90597ABE036}" type="presParOf" srcId="{5910FFFC-8D92-48C3-ADC0-21EDA216C92B}" destId="{E1BB996D-FFF2-4E15-8AB3-3B89681885C6}" srcOrd="2" destOrd="0" presId="urn:microsoft.com/office/officeart/2008/layout/AlternatingHexagons"/>
    <dgm:cxn modelId="{6C02F755-0C0C-48E7-BEC3-74891E7B92D7}" type="presParOf" srcId="{5910FFFC-8D92-48C3-ADC0-21EDA216C92B}" destId="{1A3239E9-9738-4B98-8842-AEDB3D5FDD80}" srcOrd="3" destOrd="0" presId="urn:microsoft.com/office/officeart/2008/layout/AlternatingHexagons"/>
    <dgm:cxn modelId="{F3080D39-213A-45FE-811F-76CE8859545B}" type="presParOf" srcId="{5910FFFC-8D92-48C3-ADC0-21EDA216C92B}" destId="{17476A36-0CF2-43C5-A934-57239BFE2263}" srcOrd="4" destOrd="0" presId="urn:microsoft.com/office/officeart/2008/layout/AlternatingHexagons"/>
    <dgm:cxn modelId="{9E4BB21C-E3D5-4BD6-A1C8-0CDF6AED3173}" type="presParOf" srcId="{B14B2151-E3FF-471D-B77E-5A8DC7B5929E}" destId="{7A0FEDA8-F119-46F4-840F-A05ADD0B0040}" srcOrd="1" destOrd="0" presId="urn:microsoft.com/office/officeart/2008/layout/AlternatingHexagons"/>
    <dgm:cxn modelId="{E5799940-3A7B-47D2-9334-E9F437929E2C}" type="presParOf" srcId="{B14B2151-E3FF-471D-B77E-5A8DC7B5929E}" destId="{744DAAE6-AE5D-4C69-843A-7EA9D8D2CE79}" srcOrd="2" destOrd="0" presId="urn:microsoft.com/office/officeart/2008/layout/AlternatingHexagons"/>
    <dgm:cxn modelId="{AA2B0ADC-1756-4741-BC1D-4ADCFE328332}" type="presParOf" srcId="{744DAAE6-AE5D-4C69-843A-7EA9D8D2CE79}" destId="{1F063F77-4180-4260-9EF3-88E654F3D647}" srcOrd="0" destOrd="0" presId="urn:microsoft.com/office/officeart/2008/layout/AlternatingHexagons"/>
    <dgm:cxn modelId="{3F45EDA6-E41C-4F22-8152-7A3FA2C4D707}" type="presParOf" srcId="{744DAAE6-AE5D-4C69-843A-7EA9D8D2CE79}" destId="{89D1132D-A2C1-401F-971F-C66AABC7AE35}" srcOrd="1" destOrd="0" presId="urn:microsoft.com/office/officeart/2008/layout/AlternatingHexagons"/>
    <dgm:cxn modelId="{E54447A3-1F55-449D-A0F4-D0F7C7DB4365}" type="presParOf" srcId="{744DAAE6-AE5D-4C69-843A-7EA9D8D2CE79}" destId="{B725DD76-63DD-47F9-A39D-1559EBB00EE2}" srcOrd="2" destOrd="0" presId="urn:microsoft.com/office/officeart/2008/layout/AlternatingHexagons"/>
    <dgm:cxn modelId="{EDFA6F82-BF4D-4EAC-97D4-1136B799A947}" type="presParOf" srcId="{744DAAE6-AE5D-4C69-843A-7EA9D8D2CE79}" destId="{932FD15A-7B62-4246-B96A-24E2E91CE3F4}" srcOrd="3" destOrd="0" presId="urn:microsoft.com/office/officeart/2008/layout/AlternatingHexagons"/>
    <dgm:cxn modelId="{B6B19AE0-FCB2-4F39-BE1C-EA7DF5F09D33}" type="presParOf" srcId="{744DAAE6-AE5D-4C69-843A-7EA9D8D2CE79}" destId="{BA477F92-3A63-4C03-B129-109F87E44B8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7984B-48BD-46A6-83EA-93EE191293BB}">
      <dsp:nvSpPr>
        <dsp:cNvPr id="0" name=""/>
        <dsp:cNvSpPr/>
      </dsp:nvSpPr>
      <dsp:spPr>
        <a:xfrm>
          <a:off x="0" y="40302"/>
          <a:ext cx="6513603" cy="18696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400" kern="1200" dirty="0"/>
            <a:t>Réussite d’une formation qualifiante par un établissement d’enseignement supérieur</a:t>
          </a:r>
          <a:endParaRPr lang="en-US" sz="3400" kern="1200" dirty="0"/>
        </a:p>
      </dsp:txBody>
      <dsp:txXfrm>
        <a:off x="91269" y="131571"/>
        <a:ext cx="6331065" cy="1687122"/>
      </dsp:txXfrm>
    </dsp:sp>
    <dsp:sp modelId="{80ABC1A7-BC59-49B9-B346-A9DB62605199}">
      <dsp:nvSpPr>
        <dsp:cNvPr id="0" name=""/>
        <dsp:cNvSpPr/>
      </dsp:nvSpPr>
      <dsp:spPr>
        <a:xfrm>
          <a:off x="0" y="2007883"/>
          <a:ext cx="6513603" cy="186966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400" kern="1200"/>
            <a:t>Obtention d’un permis</a:t>
          </a:r>
          <a:endParaRPr lang="en-US" sz="3400" kern="1200"/>
        </a:p>
      </dsp:txBody>
      <dsp:txXfrm>
        <a:off x="91269" y="2099152"/>
        <a:ext cx="6331065" cy="1687122"/>
      </dsp:txXfrm>
    </dsp:sp>
    <dsp:sp modelId="{37718A63-2043-4840-A3D1-D39639AE9004}">
      <dsp:nvSpPr>
        <dsp:cNvPr id="0" name=""/>
        <dsp:cNvSpPr/>
      </dsp:nvSpPr>
      <dsp:spPr>
        <a:xfrm>
          <a:off x="0" y="3975463"/>
          <a:ext cx="6513603" cy="186966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400" kern="1200"/>
            <a:t>Port du permis de façon visible</a:t>
          </a:r>
          <a:endParaRPr lang="en-US" sz="3400" kern="1200"/>
        </a:p>
      </dsp:txBody>
      <dsp:txXfrm>
        <a:off x="91269" y="4066732"/>
        <a:ext cx="6331065" cy="1687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FE6C6-295D-4C33-B39A-F7316442A689}">
      <dsp:nvSpPr>
        <dsp:cNvPr id="0" name=""/>
        <dsp:cNvSpPr/>
      </dsp:nvSpPr>
      <dsp:spPr>
        <a:xfrm>
          <a:off x="995487" y="3003"/>
          <a:ext cx="4522629" cy="271357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/>
            <a:t>Qualité de l’expérience client</a:t>
          </a:r>
          <a:endParaRPr lang="en-US" sz="5400" kern="1200"/>
        </a:p>
      </dsp:txBody>
      <dsp:txXfrm>
        <a:off x="995487" y="3003"/>
        <a:ext cx="4522629" cy="2713577"/>
      </dsp:txXfrm>
    </dsp:sp>
    <dsp:sp modelId="{3ECB9584-4918-4C18-8328-5A70A6CE13C0}">
      <dsp:nvSpPr>
        <dsp:cNvPr id="0" name=""/>
        <dsp:cNvSpPr/>
      </dsp:nvSpPr>
      <dsp:spPr>
        <a:xfrm>
          <a:off x="995487" y="3168844"/>
          <a:ext cx="4522629" cy="2713577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5400" kern="1200"/>
            <a:t>Formation continue</a:t>
          </a:r>
          <a:endParaRPr lang="en-US" sz="5400" kern="1200"/>
        </a:p>
      </dsp:txBody>
      <dsp:txXfrm>
        <a:off x="995487" y="3168844"/>
        <a:ext cx="4522629" cy="27135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28650-FF06-4447-B930-6339DB569CE6}">
      <dsp:nvSpPr>
        <dsp:cNvPr id="0" name=""/>
        <dsp:cNvSpPr/>
      </dsp:nvSpPr>
      <dsp:spPr>
        <a:xfrm rot="5400000">
          <a:off x="4864847" y="126810"/>
          <a:ext cx="2652675" cy="2400163"/>
        </a:xfrm>
        <a:prstGeom prst="hexagon">
          <a:avLst>
            <a:gd name="adj" fmla="val 25000"/>
            <a:gd name="vf" fmla="val 115470"/>
          </a:avLst>
        </a:prstGeom>
        <a:solidFill>
          <a:srgbClr val="58C5C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900" kern="1200" dirty="0">
              <a:solidFill>
                <a:schemeClr val="tx1"/>
              </a:solidFill>
            </a:rPr>
            <a:t>12 membres</a:t>
          </a:r>
          <a:endParaRPr lang="en-US" sz="2900" kern="1200" dirty="0">
            <a:solidFill>
              <a:schemeClr val="tx1"/>
            </a:solidFill>
          </a:endParaRPr>
        </a:p>
      </dsp:txBody>
      <dsp:txXfrm rot="-5400000">
        <a:off x="5372091" y="421624"/>
        <a:ext cx="1638187" cy="1810535"/>
      </dsp:txXfrm>
    </dsp:sp>
    <dsp:sp modelId="{A497EC0E-0916-4D9D-ABC9-3B27A8CA137E}">
      <dsp:nvSpPr>
        <dsp:cNvPr id="0" name=""/>
        <dsp:cNvSpPr/>
      </dsp:nvSpPr>
      <dsp:spPr>
        <a:xfrm>
          <a:off x="7415129" y="531089"/>
          <a:ext cx="2960385" cy="1591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76A36-0CF2-43C5-A934-57239BFE2263}">
      <dsp:nvSpPr>
        <dsp:cNvPr id="0" name=""/>
        <dsp:cNvSpPr/>
      </dsp:nvSpPr>
      <dsp:spPr>
        <a:xfrm rot="5400000">
          <a:off x="2372394" y="59929"/>
          <a:ext cx="2652675" cy="2533925"/>
        </a:xfrm>
        <a:prstGeom prst="hexagon">
          <a:avLst>
            <a:gd name="adj" fmla="val 25000"/>
            <a:gd name="vf" fmla="val 115470"/>
          </a:avLst>
        </a:prstGeom>
        <a:solidFill>
          <a:srgbClr val="58C5C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solidFill>
                <a:schemeClr val="tx1"/>
              </a:solidFill>
            </a:rPr>
            <a:t>Comité</a:t>
          </a:r>
          <a:r>
            <a:rPr lang="en-US" sz="3100" kern="1200" dirty="0">
              <a:solidFill>
                <a:schemeClr val="tx1"/>
              </a:solidFill>
            </a:rPr>
            <a:t> </a:t>
          </a:r>
          <a:r>
            <a:rPr lang="en-US" sz="3100" kern="1200" dirty="0" err="1">
              <a:solidFill>
                <a:schemeClr val="tx1"/>
              </a:solidFill>
            </a:rPr>
            <a:t>exécutif</a:t>
          </a:r>
          <a:r>
            <a:rPr lang="en-US" sz="3100" kern="1200" dirty="0">
              <a:solidFill>
                <a:schemeClr val="tx1"/>
              </a:solidFill>
            </a:rPr>
            <a:t> Ville de Qc</a:t>
          </a:r>
        </a:p>
      </dsp:txBody>
      <dsp:txXfrm rot="-5400000">
        <a:off x="2844637" y="432771"/>
        <a:ext cx="1708189" cy="1788241"/>
      </dsp:txXfrm>
    </dsp:sp>
    <dsp:sp modelId="{1F063F77-4180-4260-9EF3-88E654F3D647}">
      <dsp:nvSpPr>
        <dsp:cNvPr id="0" name=""/>
        <dsp:cNvSpPr/>
      </dsp:nvSpPr>
      <dsp:spPr>
        <a:xfrm rot="5400000">
          <a:off x="3613846" y="2334552"/>
          <a:ext cx="2652675" cy="2488968"/>
        </a:xfrm>
        <a:prstGeom prst="hexagon">
          <a:avLst>
            <a:gd name="adj" fmla="val 25000"/>
            <a:gd name="vf" fmla="val 115470"/>
          </a:avLst>
        </a:prstGeom>
        <a:solidFill>
          <a:srgbClr val="58C5C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8110" rIns="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3100" kern="1200" dirty="0">
              <a:solidFill>
                <a:schemeClr val="tx1"/>
              </a:solidFill>
            </a:rPr>
            <a:t>Revoir le permis actuel</a:t>
          </a:r>
          <a:endParaRPr lang="en-US" sz="3100" kern="1200" dirty="0">
            <a:solidFill>
              <a:schemeClr val="tx1"/>
            </a:solidFill>
          </a:endParaRPr>
        </a:p>
      </dsp:txBody>
      <dsp:txXfrm rot="-5400000">
        <a:off x="4097727" y="2681169"/>
        <a:ext cx="1684912" cy="1795735"/>
      </dsp:txXfrm>
    </dsp:sp>
    <dsp:sp modelId="{89D1132D-A2C1-401F-971F-C66AABC7AE35}">
      <dsp:nvSpPr>
        <dsp:cNvPr id="0" name=""/>
        <dsp:cNvSpPr/>
      </dsp:nvSpPr>
      <dsp:spPr>
        <a:xfrm>
          <a:off x="825884" y="2782680"/>
          <a:ext cx="2864889" cy="1591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477F92-3A63-4C03-B129-109F87E44B8A}">
      <dsp:nvSpPr>
        <dsp:cNvPr id="0" name=""/>
        <dsp:cNvSpPr/>
      </dsp:nvSpPr>
      <dsp:spPr>
        <a:xfrm rot="5400000">
          <a:off x="6106299" y="2362419"/>
          <a:ext cx="2652675" cy="2432127"/>
        </a:xfrm>
        <a:prstGeom prst="hexagon">
          <a:avLst>
            <a:gd name="adj" fmla="val 25000"/>
            <a:gd name="vf" fmla="val 115470"/>
          </a:avLst>
        </a:prstGeom>
        <a:solidFill>
          <a:srgbClr val="58C5C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tx1"/>
              </a:solidFill>
            </a:rPr>
            <a:t>Élaborer</a:t>
          </a:r>
          <a:r>
            <a:rPr lang="en-US" sz="2600" kern="1200" dirty="0">
              <a:solidFill>
                <a:schemeClr val="tx1"/>
              </a:solidFill>
            </a:rPr>
            <a:t> les </a:t>
          </a:r>
          <a:r>
            <a:rPr lang="en-US" sz="2600" kern="1200" dirty="0" err="1">
              <a:solidFill>
                <a:schemeClr val="tx1"/>
              </a:solidFill>
            </a:rPr>
            <a:t>modalités</a:t>
          </a:r>
          <a:r>
            <a:rPr lang="en-US" sz="2600" kern="1200" dirty="0">
              <a:solidFill>
                <a:schemeClr val="tx1"/>
              </a:solidFill>
            </a:rPr>
            <a:t> </a:t>
          </a:r>
          <a:r>
            <a:rPr lang="en-US" sz="2600" kern="1200" dirty="0" err="1">
              <a:solidFill>
                <a:schemeClr val="tx1"/>
              </a:solidFill>
            </a:rPr>
            <a:t>d’une</a:t>
          </a:r>
          <a:r>
            <a:rPr lang="en-US" sz="2600" kern="1200" dirty="0">
              <a:solidFill>
                <a:schemeClr val="tx1"/>
              </a:solidFill>
            </a:rPr>
            <a:t> </a:t>
          </a:r>
          <a:r>
            <a:rPr lang="en-US" sz="2600" kern="1200" dirty="0" err="1">
              <a:solidFill>
                <a:schemeClr val="tx1"/>
              </a:solidFill>
            </a:rPr>
            <a:t>autorisation</a:t>
          </a:r>
          <a:r>
            <a:rPr lang="en-US" sz="2600" kern="1200" dirty="0">
              <a:solidFill>
                <a:schemeClr val="tx1"/>
              </a:solidFill>
            </a:rPr>
            <a:t> de </a:t>
          </a:r>
          <a:r>
            <a:rPr lang="en-US" sz="2600" kern="1200" dirty="0" err="1">
              <a:solidFill>
                <a:schemeClr val="tx1"/>
              </a:solidFill>
            </a:rPr>
            <a:t>visite</a:t>
          </a:r>
          <a:endParaRPr lang="en-US" sz="2600" kern="1200" dirty="0">
            <a:solidFill>
              <a:schemeClr val="tx1"/>
            </a:solidFill>
          </a:endParaRPr>
        </a:p>
      </dsp:txBody>
      <dsp:txXfrm rot="-5400000">
        <a:off x="6605077" y="2675880"/>
        <a:ext cx="1655119" cy="1805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7AD34-C4F2-4F25-A696-15BB254D2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9E886F-8548-4717-BF55-293E5B9CC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405EFC-7733-4DF5-9E17-33C0BB12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405F9-A8CA-4BCF-B8EE-2A8B1386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19C38F-A3AD-4CA4-878C-69A4513C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082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E1C3F9-3E66-40E8-8B0A-835E3FD88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DF4D21-3825-4930-B4C8-053E238B9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7DAA9A-A2FE-4B7F-A38F-313836A5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83E0B1-C5A3-4A4D-BAB2-57D0A20F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1E0D46-021C-41D4-A041-9EA71B7F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9027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83CAD4A-0EC4-437F-A19D-2D892D12CD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F9E41B3-C5B9-4EEA-85D0-7238245F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70E068-8B73-4107-90FD-6E0CD9C25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10427B-6736-4F97-9467-862C262E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A8FE5A-9892-4EDA-8566-1C70B7B79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8739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82EA5-552A-4D34-A405-D213AB0F2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B15A15-F2E2-437E-950D-CA7DF4B82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25BC05-8EDC-41A3-9E35-51577B37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0D5C43-0335-4A1B-A912-19C9A737A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5D879B-70A5-4F6D-ADCB-3DF4E1285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720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2A3C9C-59C5-4510-B607-B9EA75A39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C7BBFF-14C8-4CA2-BE0C-7BA412471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4B60FD-A768-47C5-A0DE-273BB88E9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EA7963-2AB3-450D-BB0C-1A09CFB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13E94D-AA3C-4A92-9BF9-9949350E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632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0921A9-78A1-4BFD-909E-81B2EA49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1A12D5-0614-4FE3-BB73-4E6FC73D2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82383A4-460A-4E45-8F34-C7200E52B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A44E2A-AC4F-4410-997F-EA83EDC2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BD101E1-7E12-42DA-A75E-BF37CA2A6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FDE2E5-3667-4CA2-B720-4FFF7F95A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4893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D4BE3-82AE-437F-87DE-D4CAA66B6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9139E8-399E-4E05-A74B-056F2847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1A7243-9431-464D-8344-70A2E5D86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E454FA5-13E6-4C74-9197-23C1347DC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A3F661F-80E5-4E9E-8034-561F7FE82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A681C5-258B-4B59-BB21-1A9A28E6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6D77B66-0D1A-473A-93E4-B379811D8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7FC80D-F5E1-4063-A8C1-AD6E58E7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095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76EBCA-6CED-41EF-A4AE-7A3015E15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EB0D7C-E005-4671-9745-8F3C82D6D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44B549-0CF4-4FEE-8743-131F9285A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05EBDF8-1716-44F4-B404-8CB28C015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7888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C940932-1AC1-42F2-BD46-839D25FD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C45112C-34DA-4C56-B471-81F637A29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74CAAC-B8AC-4FA7-A4F4-0C7CF3F7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053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4E4F13-A5C9-43C9-9383-85781918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51EE13-CA04-430F-B6CC-C4E0C5C93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6844E2-F171-459D-9A99-1FB44E49C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5E99C9-88C7-4908-A970-65D26C1DB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71E29CE-BE5B-48A3-91BF-3DA3322B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AADE1D-4FF5-443B-AD06-F6BBF2D7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0499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5E8271-A85B-48DF-8CB3-7F0094AB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71779C0-2767-4DD0-9731-DAB57B366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7C2F618-5845-44F9-A0B1-5D35023B2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E84F7F-EF9A-4F2B-8C2D-90535EB5C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FEB706-947C-4B35-B78C-989342DD7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F17A5E-4DA3-49B5-9A94-A6D05E8B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581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92314EB-BA08-4457-BDE0-A6D46E416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FB3634-B9F4-4348-87EF-0DE42E251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08E9C4-BF27-480A-9A6C-4E5BC96B0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A8209-C836-4D03-963D-FCA2E969CE89}" type="datetimeFigureOut">
              <a:rPr lang="fr-CA" smtClean="0"/>
              <a:t>18-11-28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089C1D-0FBA-4781-B2B9-8E2604F41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133C7D-2A19-46EE-8794-2C5AF2B12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B87F-0A31-4E41-8609-559AA628A643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0349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extérieur, ciel, bâtiment, cité&#10;&#10;Description générée avec un niveau de confiance très élevé">
            <a:extLst>
              <a:ext uri="{FF2B5EF4-FFF2-40B4-BE49-F238E27FC236}">
                <a16:creationId xmlns:a16="http://schemas.microsoft.com/office/drawing/2014/main" id="{4A8CEA50-D86A-4DA0-B212-0473841E3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7" r="26410" b="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53B3BB8-01FB-4851-B0BA-2AFFCC257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65" y="1994807"/>
            <a:ext cx="6038278" cy="28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17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2E2BBC0B-0DF1-42BB-8567-001AC122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4" b="80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DF281B7-6638-418F-932C-A47A3EB2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3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rgbClr val="FFFFFF"/>
                </a:solidFill>
              </a:rPr>
              <a:t>Q4: Quelle est la principale raison pour laquelle vous avez contrevenu à la réglementation de la Ville de Québec?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B3DEB9A-71E1-4FE9-825B-88BE65557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0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r>
              <a:rPr lang="fr-CA" dirty="0">
                <a:solidFill>
                  <a:srgbClr val="FFFFFF"/>
                </a:solidFill>
              </a:rPr>
              <a:t>Je ne savais pas qu’il y avait un règlement</a:t>
            </a:r>
          </a:p>
          <a:p>
            <a:pPr marL="514350" indent="-514350">
              <a:buFont typeface="+mj-lt"/>
              <a:buAutoNum type="alphaLcParenR"/>
            </a:pPr>
            <a:r>
              <a:rPr lang="fr-CA" dirty="0">
                <a:solidFill>
                  <a:srgbClr val="FFFFFF"/>
                </a:solidFill>
              </a:rPr>
              <a:t>Mon guide accompagnateur a les compétences requises pour guider à Québec</a:t>
            </a:r>
          </a:p>
          <a:p>
            <a:pPr marL="514350" indent="-514350">
              <a:buFont typeface="+mj-lt"/>
              <a:buAutoNum type="alphaLcParenR"/>
            </a:pPr>
            <a:r>
              <a:rPr lang="fr-CA" dirty="0">
                <a:solidFill>
                  <a:srgbClr val="FFFFFF"/>
                </a:solidFill>
              </a:rPr>
              <a:t>J’ai de la difficulté à retenir les services d’un guide local qui parle la langue de mes clients</a:t>
            </a:r>
          </a:p>
          <a:p>
            <a:pPr marL="514350" indent="-514350">
              <a:buFont typeface="+mj-lt"/>
              <a:buAutoNum type="alphaLcParenR"/>
            </a:pPr>
            <a:r>
              <a:rPr lang="fr-CA" dirty="0">
                <a:solidFill>
                  <a:srgbClr val="FFFFFF"/>
                </a:solidFill>
              </a:rPr>
              <a:t>Je ne trouve pas de guide local détenteur d’un permis en période de fort achalandage</a:t>
            </a:r>
          </a:p>
          <a:p>
            <a:pPr marL="514350" indent="-514350">
              <a:buFont typeface="+mj-lt"/>
              <a:buAutoNum type="alphaLcParenR"/>
            </a:pPr>
            <a:r>
              <a:rPr lang="fr-CA" dirty="0">
                <a:solidFill>
                  <a:srgbClr val="FFFFFF"/>
                </a:solidFill>
              </a:rPr>
              <a:t>Cela augmente trop le coût de mon tour pour le client</a:t>
            </a:r>
          </a:p>
          <a:p>
            <a:pPr marL="514350" indent="-514350">
              <a:buFont typeface="+mj-lt"/>
              <a:buAutoNum type="alphaLcParenR"/>
            </a:pPr>
            <a:r>
              <a:rPr lang="fr-CA" dirty="0">
                <a:solidFill>
                  <a:srgbClr val="FFFFFF"/>
                </a:solidFill>
              </a:rPr>
              <a:t>Je me fous que la Ville ait un règlement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27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88464-3FCC-41D8-BF6A-2304539B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0"/>
            <a:ext cx="3651467" cy="4102100"/>
          </a:xfrm>
        </p:spPr>
        <p:txBody>
          <a:bodyPr>
            <a:normAutofit/>
          </a:bodyPr>
          <a:lstStyle/>
          <a:p>
            <a:r>
              <a:rPr lang="fr-CA" sz="3200" dirty="0"/>
              <a:t>Q5 : Selon votre expérience, à quelle période de l’année vos clients sont-ils le plus en visite dans la Ville de Québec pour le Tour &amp; </a:t>
            </a:r>
            <a:r>
              <a:rPr lang="fr-CA" sz="3200" dirty="0" err="1"/>
              <a:t>Travel</a:t>
            </a:r>
            <a:r>
              <a:rPr lang="fr-CA" sz="3200" dirty="0"/>
              <a:t>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2D577D-B4CC-4D3E-B684-02BE1EC20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3962400"/>
            <a:ext cx="3651466" cy="2286000"/>
          </a:xfrm>
        </p:spPr>
        <p:txBody>
          <a:bodyPr numCol="2">
            <a:norm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1800" dirty="0" err="1"/>
              <a:t>Janvier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 dirty="0" err="1"/>
              <a:t>Février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 dirty="0"/>
              <a:t>Mars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 dirty="0"/>
              <a:t>Avril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 dirty="0"/>
              <a:t>Mai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 dirty="0" err="1"/>
              <a:t>Juin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 dirty="0" err="1"/>
              <a:t>Juillet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 dirty="0" err="1"/>
              <a:t>Août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 dirty="0" err="1"/>
              <a:t>Septembre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 dirty="0" err="1"/>
              <a:t>Octobre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 dirty="0" err="1"/>
              <a:t>Novembre</a:t>
            </a:r>
            <a:r>
              <a:rPr lang="en-US" sz="1800" dirty="0"/>
              <a:t> 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 dirty="0" err="1"/>
              <a:t>Décembre</a:t>
            </a:r>
            <a:endParaRPr lang="en-US" sz="1800" dirty="0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8651217F-106E-4B9F-8F99-C94D5BF12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1827" r="13674" b="2283"/>
          <a:stretch/>
        </p:blipFill>
        <p:spPr>
          <a:xfrm>
            <a:off x="4639056" y="0"/>
            <a:ext cx="7552944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5887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88464-3FCC-41D8-BF6A-2304539B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0"/>
            <a:ext cx="3651467" cy="4102100"/>
          </a:xfrm>
        </p:spPr>
        <p:txBody>
          <a:bodyPr>
            <a:normAutofit/>
          </a:bodyPr>
          <a:lstStyle/>
          <a:p>
            <a:r>
              <a:rPr lang="fr-CA" sz="3200" dirty="0"/>
              <a:t>Q6 : Selon votre expérience, à quelle période de l’année vos clients sont-ils le plus en visite dans la Ville de Québec pour le scolaire?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2D577D-B4CC-4D3E-B684-02BE1EC20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3962400"/>
            <a:ext cx="3651466" cy="2286000"/>
          </a:xfrm>
        </p:spPr>
        <p:txBody>
          <a:bodyPr numCol="2">
            <a:norm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1800"/>
              <a:t>Janvier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Février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 dirty="0"/>
              <a:t>Mars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 dirty="0"/>
              <a:t>Avril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 dirty="0"/>
              <a:t>Mai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Juin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Juillet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Août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Septembre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Octobre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Novembre 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Décembre</a:t>
            </a:r>
            <a:endParaRPr lang="en-US" sz="1800" dirty="0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8651217F-106E-4B9F-8F99-C94D5BF12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253" r="17519" b="253"/>
          <a:stretch/>
        </p:blipFill>
        <p:spPr>
          <a:xfrm>
            <a:off x="4639055" y="0"/>
            <a:ext cx="7552945" cy="68579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8166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488464-3FCC-41D8-BF6A-2304539B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0"/>
            <a:ext cx="3651467" cy="4102100"/>
          </a:xfrm>
        </p:spPr>
        <p:txBody>
          <a:bodyPr>
            <a:normAutofit/>
          </a:bodyPr>
          <a:lstStyle/>
          <a:p>
            <a:r>
              <a:rPr lang="fr-CA" sz="3200" dirty="0"/>
              <a:t>Q7 : Selon votre expérience, à quelle période de l’année vos clients sont-ils le plus en visite dans la Ville de Québec pour le </a:t>
            </a:r>
            <a:r>
              <a:rPr lang="fr-CA" sz="3200" dirty="0" err="1"/>
              <a:t>MICE</a:t>
            </a:r>
            <a:r>
              <a:rPr lang="fr-CA" sz="3200" dirty="0"/>
              <a:t>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2D577D-B4CC-4D3E-B684-02BE1EC20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3962400"/>
            <a:ext cx="3651466" cy="2286000"/>
          </a:xfrm>
        </p:spPr>
        <p:txBody>
          <a:bodyPr numCol="2">
            <a:norm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1800"/>
              <a:t>Janvier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Février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 dirty="0"/>
              <a:t>Mars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 dirty="0"/>
              <a:t>Avril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 dirty="0"/>
              <a:t>Mai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Juin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Juillet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Août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Septembre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Octobre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Novembre </a:t>
            </a:r>
            <a:endParaRPr lang="en-US" sz="1800" dirty="0"/>
          </a:p>
          <a:p>
            <a:pPr marL="342900" indent="-342900">
              <a:buFont typeface="+mj-lt"/>
              <a:buAutoNum type="alphaLcParenR"/>
            </a:pPr>
            <a:r>
              <a:rPr lang="en-US" sz="1800"/>
              <a:t>Décembre</a:t>
            </a:r>
            <a:endParaRPr lang="en-US" sz="1800" dirty="0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8651217F-106E-4B9F-8F99-C94D5BF12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21437"/>
          <a:stretch/>
        </p:blipFill>
        <p:spPr>
          <a:xfrm>
            <a:off x="4639055" y="0"/>
            <a:ext cx="7552945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681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eau, ciel, bateau&#10;&#10;Description générée avec un niveau de confiance très élevé">
            <a:extLst>
              <a:ext uri="{FF2B5EF4-FFF2-40B4-BE49-F238E27FC236}">
                <a16:creationId xmlns:a16="http://schemas.microsoft.com/office/drawing/2014/main" id="{04E06284-37CC-4A74-A311-7E582EBB2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0" b="77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B65251-980C-427E-9D92-CFB8637FF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20974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Q8 : Selon votre expérience, à quelle période de l’année vos clients sont-ils le plus en visite dans la Ville de Québec pour les croisières?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A95DF9-6ADF-498D-AC72-821930B0E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470" y="3086099"/>
            <a:ext cx="9541329" cy="3090863"/>
          </a:xfrm>
        </p:spPr>
        <p:txBody>
          <a:bodyPr/>
          <a:lstStyle/>
          <a:p>
            <a:pPr marL="514350" indent="-514350">
              <a:buAutoNum type="alphaLcParenR"/>
            </a:pPr>
            <a:r>
              <a:rPr lang="fr-CA" dirty="0">
                <a:solidFill>
                  <a:schemeClr val="bg1"/>
                </a:solidFill>
              </a:rPr>
              <a:t>Mai</a:t>
            </a:r>
          </a:p>
          <a:p>
            <a:pPr marL="514350" indent="-514350">
              <a:buAutoNum type="alphaLcParenR"/>
            </a:pPr>
            <a:r>
              <a:rPr lang="fr-CA" dirty="0">
                <a:solidFill>
                  <a:schemeClr val="bg1"/>
                </a:solidFill>
              </a:rPr>
              <a:t>Juin</a:t>
            </a:r>
          </a:p>
          <a:p>
            <a:pPr marL="514350" indent="-514350">
              <a:buAutoNum type="alphaLcParenR"/>
            </a:pPr>
            <a:r>
              <a:rPr lang="fr-CA" dirty="0">
                <a:solidFill>
                  <a:schemeClr val="bg1"/>
                </a:solidFill>
              </a:rPr>
              <a:t>Juillet</a:t>
            </a:r>
          </a:p>
          <a:p>
            <a:pPr marL="514350" indent="-514350">
              <a:buAutoNum type="alphaLcParenR"/>
            </a:pPr>
            <a:r>
              <a:rPr lang="fr-CA" dirty="0">
                <a:solidFill>
                  <a:schemeClr val="bg1"/>
                </a:solidFill>
              </a:rPr>
              <a:t>Août</a:t>
            </a:r>
          </a:p>
          <a:p>
            <a:pPr marL="514350" indent="-514350">
              <a:buAutoNum type="alphaLcParenR"/>
            </a:pPr>
            <a:r>
              <a:rPr lang="fr-CA" dirty="0">
                <a:solidFill>
                  <a:schemeClr val="bg1"/>
                </a:solidFill>
              </a:rPr>
              <a:t>Septembre</a:t>
            </a:r>
          </a:p>
          <a:p>
            <a:pPr marL="514350" indent="-514350">
              <a:buAutoNum type="alphaLcParenR"/>
            </a:pPr>
            <a:r>
              <a:rPr lang="fr-CA" dirty="0">
                <a:solidFill>
                  <a:schemeClr val="bg1"/>
                </a:solidFill>
              </a:rPr>
              <a:t>Octobre</a:t>
            </a:r>
          </a:p>
        </p:txBody>
      </p:sp>
    </p:spTree>
    <p:extLst>
      <p:ext uri="{BB962C8B-B14F-4D97-AF65-F5344CB8AC3E}">
        <p14:creationId xmlns:p14="http://schemas.microsoft.com/office/powerpoint/2010/main" val="390273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0DC7C33-B164-4113-B7DC-214AB6A2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fr-CA" dirty="0">
                <a:solidFill>
                  <a:schemeClr val="accent1"/>
                </a:solidFill>
              </a:rPr>
              <a:t>C’est terminé pour aujourd’hui mais…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927A6-C312-4D89-BB69-B099C3AAB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CA" sz="2400" dirty="0"/>
          </a:p>
          <a:p>
            <a:r>
              <a:rPr lang="fr-CA" sz="2400" dirty="0"/>
              <a:t>Répondre à un sondage Survey Monkey</a:t>
            </a:r>
          </a:p>
        </p:txBody>
      </p:sp>
    </p:spTree>
    <p:extLst>
      <p:ext uri="{BB962C8B-B14F-4D97-AF65-F5344CB8AC3E}">
        <p14:creationId xmlns:p14="http://schemas.microsoft.com/office/powerpoint/2010/main" val="965291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&#10;">
            <a:extLst>
              <a:ext uri="{FF2B5EF4-FFF2-40B4-BE49-F238E27FC236}">
                <a16:creationId xmlns:a16="http://schemas.microsoft.com/office/drawing/2014/main" id="{602427FE-1619-4A89-9327-C4CD86147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7" b="15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AAEE9D-DE0D-4B2E-AD6D-8324B2DA5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632" y="1"/>
            <a:ext cx="3437347" cy="16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9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7AF83E4D-AD43-4DAC-A8D6-252136BEF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/>
          <a:stretch/>
        </p:blipFill>
        <p:spPr>
          <a:xfrm>
            <a:off x="-211015" y="-92309"/>
            <a:ext cx="12567137" cy="706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94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 descr="Une image contenant herbe, ciel, extérieur, champ&#10;&#10;Description générée avec un niveau de confiance très élevé">
            <a:extLst>
              <a:ext uri="{FF2B5EF4-FFF2-40B4-BE49-F238E27FC236}">
                <a16:creationId xmlns:a16="http://schemas.microsoft.com/office/drawing/2014/main" id="{2752712D-A7DF-4DAB-A70A-E3FAE25A9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r="21465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2" name="Picture 21" descr="Une image contenant silhouette&#10;&#10;Description générée avec un niveau de confiance élevé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812A8CA-22D9-4BE6-BECC-3E9F4E217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27127"/>
            <a:ext cx="5352738" cy="2160916"/>
          </a:xfrm>
        </p:spPr>
        <p:txBody>
          <a:bodyPr>
            <a:normAutofit/>
          </a:bodyPr>
          <a:lstStyle/>
          <a:p>
            <a:r>
              <a:rPr lang="fr-CA" sz="2800" b="1" dirty="0">
                <a:solidFill>
                  <a:srgbClr val="000000"/>
                </a:solidFill>
              </a:rPr>
              <a:t>Q1 : Qui peut, contre rémunération, accompagner une personne ou un groupe lors d’une visite touristique à l’île d’Orléans?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06A3024-18A2-4BD8-9C05-3DF2F64E8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615043"/>
            <a:ext cx="4706803" cy="3788830"/>
          </a:xfrm>
        </p:spPr>
        <p:txBody>
          <a:bodyPr anchor="ctr">
            <a:no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Un guide accompagnateur</a:t>
            </a:r>
          </a:p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Un guide touristique local</a:t>
            </a:r>
          </a:p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Un enseignant en tourisme ou en architecture</a:t>
            </a:r>
          </a:p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Un citoyen</a:t>
            </a:r>
          </a:p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Uniquement un guide accompagnateur ou un guide touristique local</a:t>
            </a:r>
          </a:p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Toutes ces réponses</a:t>
            </a:r>
            <a:endParaRPr lang="en-US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6998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erbe, ciel, extérieur, banc&#10;&#10;Description générée avec un niveau de confiance très élevé">
            <a:extLst>
              <a:ext uri="{FF2B5EF4-FFF2-40B4-BE49-F238E27FC236}">
                <a16:creationId xmlns:a16="http://schemas.microsoft.com/office/drawing/2014/main" id="{54304FE9-5854-4BF9-A950-AE6E24AFB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6" r="18415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1B0DF83F-01F0-4BFA-8897-DAF8F8646E01}"/>
              </a:ext>
            </a:extLst>
          </p:cNvPr>
          <p:cNvSpPr txBox="1">
            <a:spLocks/>
          </p:cNvSpPr>
          <p:nvPr/>
        </p:nvSpPr>
        <p:spPr>
          <a:xfrm>
            <a:off x="444500" y="212827"/>
            <a:ext cx="5352738" cy="2160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2800" b="1" dirty="0">
                <a:solidFill>
                  <a:srgbClr val="000000"/>
                </a:solidFill>
              </a:rPr>
              <a:t>Q1 : Qui peut, contre rémunération, accompagner une personne ou un groupe lors d’une visite touristique sur le territoire de la ville de Québec?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BDA9A4FD-0C98-428C-B0A6-E6A3478D677B}"/>
              </a:ext>
            </a:extLst>
          </p:cNvPr>
          <p:cNvSpPr txBox="1">
            <a:spLocks/>
          </p:cNvSpPr>
          <p:nvPr/>
        </p:nvSpPr>
        <p:spPr>
          <a:xfrm>
            <a:off x="804997" y="2615043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Un guide accompagnateur</a:t>
            </a:r>
          </a:p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Un guide touristique local</a:t>
            </a:r>
          </a:p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Un enseignant en tourisme ou en architecture</a:t>
            </a:r>
          </a:p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Un citoyen</a:t>
            </a:r>
          </a:p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Uniquement un guide accompagnateur ou un guide touristique local</a:t>
            </a:r>
          </a:p>
          <a:p>
            <a:pPr marL="342900" indent="-342900">
              <a:buFont typeface="+mj-lt"/>
              <a:buAutoNum type="alphaLcParenR"/>
            </a:pPr>
            <a:r>
              <a:rPr lang="fr-CA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Toutes ces réponses</a:t>
            </a:r>
            <a:endParaRPr lang="en-US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162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0D5A6-AB94-4033-B65D-89B6DC6B8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rgbClr val="FFFFFF"/>
                </a:solidFill>
              </a:rPr>
              <a:t>Règlement sur les guides touristiques locaux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DFA7CE7F-3F28-4A76-9E4E-5CD880FC3C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55324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2338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6F6F4B-BE60-4808-A854-070F8B7E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r-CA" dirty="0">
                <a:solidFill>
                  <a:srgbClr val="FFFFFF"/>
                </a:solidFill>
              </a:rPr>
              <a:t>Valorisation de l’utilisation d’un guide touristique local détenteur de permis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13E6F2F-D590-4F09-87C6-221B3E31C8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262164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3540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6C798-4530-4DF5-AD34-7535FA67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CA"/>
              <a:t>Mandat de la Table de concertation</a:t>
            </a:r>
          </a:p>
        </p:txBody>
      </p:sp>
      <p:graphicFrame>
        <p:nvGraphicFramePr>
          <p:cNvPr id="13" name="Espace réservé du contenu 2">
            <a:extLst>
              <a:ext uri="{FF2B5EF4-FFF2-40B4-BE49-F238E27FC236}">
                <a16:creationId xmlns:a16="http://schemas.microsoft.com/office/drawing/2014/main" id="{E5419540-80B5-470E-898B-2A4C99D3F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513251"/>
              </p:ext>
            </p:extLst>
          </p:nvPr>
        </p:nvGraphicFramePr>
        <p:xfrm>
          <a:off x="584200" y="1587500"/>
          <a:ext cx="11201400" cy="4905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0380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C5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CDBECA-45E3-4361-A732-59947DFED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Votre expertise afin de valider et enrichir nos réflexions</a:t>
            </a:r>
          </a:p>
        </p:txBody>
      </p:sp>
    </p:spTree>
    <p:extLst>
      <p:ext uri="{BB962C8B-B14F-4D97-AF65-F5344CB8AC3E}">
        <p14:creationId xmlns:p14="http://schemas.microsoft.com/office/powerpoint/2010/main" val="630731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8C1B6C-9A32-495B-8AF7-25EC9A9C9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3650634"/>
          </a:xfrm>
        </p:spPr>
        <p:txBody>
          <a:bodyPr>
            <a:noAutofit/>
          </a:bodyPr>
          <a:lstStyle/>
          <a:p>
            <a:r>
              <a:rPr lang="fr-CA" sz="3600" dirty="0"/>
              <a:t>Q3: Selon votre expérience, vous est-il déjà arrivé de contrevenir à la règlementation de la Ville de Québec?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E5649CD-67C8-420F-B9F5-8B774767A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4711700"/>
            <a:ext cx="3651466" cy="151211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400" dirty="0" err="1"/>
              <a:t>Oui</a:t>
            </a:r>
            <a:endParaRPr lang="en-US" sz="2400" dirty="0"/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Non</a:t>
            </a: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B26CE2AF-17C0-47C0-8C09-5ABBEBC03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3" r="14932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307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</TotalTime>
  <Words>459</Words>
  <Application>Microsoft Macintosh PowerPoint</Application>
  <PresentationFormat>Widescreen</PresentationFormat>
  <Paragraphs>86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PowerPoint Presentation</vt:lpstr>
      <vt:lpstr>PowerPoint Presentation</vt:lpstr>
      <vt:lpstr>Q1 : Qui peut, contre rémunération, accompagner une personne ou un groupe lors d’une visite touristique à l’île d’Orléans?</vt:lpstr>
      <vt:lpstr>PowerPoint Presentation</vt:lpstr>
      <vt:lpstr>Règlement sur les guides touristiques locaux</vt:lpstr>
      <vt:lpstr>Valorisation de l’utilisation d’un guide touristique local détenteur de permis</vt:lpstr>
      <vt:lpstr>Mandat de la Table de concertation</vt:lpstr>
      <vt:lpstr>Votre expertise afin de valider et enrichir nos réflexions</vt:lpstr>
      <vt:lpstr>Q3: Selon votre expérience, vous est-il déjà arrivé de contrevenir à la règlementation de la Ville de Québec?</vt:lpstr>
      <vt:lpstr>Q4: Quelle est la principale raison pour laquelle vous avez contrevenu à la réglementation de la Ville de Québec?</vt:lpstr>
      <vt:lpstr>Q5 : Selon votre expérience, à quelle période de l’année vos clients sont-ils le plus en visite dans la Ville de Québec pour le Tour &amp; Travel?</vt:lpstr>
      <vt:lpstr>Q6 : Selon votre expérience, à quelle période de l’année vos clients sont-ils le plus en visite dans la Ville de Québec pour le scolaire?</vt:lpstr>
      <vt:lpstr>Q7 : Selon votre expérience, à quelle période de l’année vos clients sont-ils le plus en visite dans la Ville de Québec pour le MICE?</vt:lpstr>
      <vt:lpstr>Q8 : Selon votre expérience, à quelle période de l’année vos clients sont-ils le plus en visite dans la Ville de Québec pour les croisières?</vt:lpstr>
      <vt:lpstr>C’est terminé pour aujourd’hui mais…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Soucy, Mireille (OTQ-CSDEC)</dc:creator>
  <cp:lastModifiedBy>Frederic Gonzalo</cp:lastModifiedBy>
  <cp:revision>26</cp:revision>
  <dcterms:created xsi:type="dcterms:W3CDTF">2018-11-21T14:47:14Z</dcterms:created>
  <dcterms:modified xsi:type="dcterms:W3CDTF">2018-11-29T00:06:55Z</dcterms:modified>
</cp:coreProperties>
</file>