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Lst>
  <p:notesMasterIdLst>
    <p:notesMasterId r:id="rId27"/>
  </p:notesMasterIdLst>
  <p:sldIdLst>
    <p:sldId id="328" r:id="rId3"/>
    <p:sldId id="319" r:id="rId4"/>
    <p:sldId id="308" r:id="rId5"/>
    <p:sldId id="320" r:id="rId6"/>
    <p:sldId id="307" r:id="rId7"/>
    <p:sldId id="289" r:id="rId8"/>
    <p:sldId id="327" r:id="rId9"/>
    <p:sldId id="263" r:id="rId10"/>
    <p:sldId id="332" r:id="rId11"/>
    <p:sldId id="271" r:id="rId12"/>
    <p:sldId id="264" r:id="rId13"/>
    <p:sldId id="258" r:id="rId14"/>
    <p:sldId id="321" r:id="rId15"/>
    <p:sldId id="336" r:id="rId16"/>
    <p:sldId id="334" r:id="rId17"/>
    <p:sldId id="324" r:id="rId18"/>
    <p:sldId id="294" r:id="rId19"/>
    <p:sldId id="333" r:id="rId20"/>
    <p:sldId id="323" r:id="rId21"/>
    <p:sldId id="329" r:id="rId22"/>
    <p:sldId id="331" r:id="rId23"/>
    <p:sldId id="330" r:id="rId24"/>
    <p:sldId id="326" r:id="rId25"/>
    <p:sldId id="33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96" autoAdjust="0"/>
    <p:restoredTop sz="94627" autoAdjust="0"/>
  </p:normalViewPr>
  <p:slideViewPr>
    <p:cSldViewPr snapToGrid="0">
      <p:cViewPr varScale="1">
        <p:scale>
          <a:sx n="102" d="100"/>
          <a:sy n="102" d="100"/>
        </p:scale>
        <p:origin x="114" y="228"/>
      </p:cViewPr>
      <p:guideLst/>
    </p:cSldViewPr>
  </p:slideViewPr>
  <p:outlineViewPr>
    <p:cViewPr>
      <p:scale>
        <a:sx n="33" d="100"/>
        <a:sy n="33" d="100"/>
      </p:scale>
      <p:origin x="0" y="-20394"/>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1893" y="-86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DD9D19-84E1-4368-BCE1-8C2FB7E92B73}" type="datetimeFigureOut">
              <a:rPr lang="fr-FR" smtClean="0"/>
              <a:t>23/11/2018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514F3-BA06-4CAA-BAF9-1EF2002DC6A6}" type="slidenum">
              <a:rPr lang="fr-FR" smtClean="0"/>
              <a:t>‹#›</a:t>
            </a:fld>
            <a:endParaRPr lang="fr-FR"/>
          </a:p>
        </p:txBody>
      </p:sp>
    </p:spTree>
    <p:extLst>
      <p:ext uri="{BB962C8B-B14F-4D97-AF65-F5344CB8AC3E}">
        <p14:creationId xmlns:p14="http://schemas.microsoft.com/office/powerpoint/2010/main" val="3153301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kift.com/2015/12/09/accor-buys-fairmont-raffles-and-swissotel-brands-for-2-9-bill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baseline="0" dirty="0"/>
              <a:t>It’s time to level set, what is a winning strategy?</a:t>
            </a:r>
          </a:p>
          <a:p>
            <a:endParaRPr lang="en-US" baseline="0" dirty="0"/>
          </a:p>
          <a:p>
            <a:r>
              <a:rPr lang="en-US" baseline="0" dirty="0"/>
              <a:t>*FN*flip chart responses so we can look back at them later in the day to show the progress of the group’s strategic thinking through out the day.  </a:t>
            </a:r>
            <a:r>
              <a:rPr lang="en-US" dirty="0"/>
              <a:t>A</a:t>
            </a:r>
            <a:r>
              <a:rPr lang="en-US" baseline="0" dirty="0"/>
              <a:t>ssist with flip charting responses.</a:t>
            </a:r>
          </a:p>
          <a:p>
            <a:endParaRPr lang="en-US" baseline="0" dirty="0"/>
          </a:p>
          <a:p>
            <a:r>
              <a:rPr lang="en-US" b="1" dirty="0"/>
              <a:t>Identify your business goals</a:t>
            </a:r>
          </a:p>
          <a:p>
            <a:r>
              <a:rPr lang="en-US" dirty="0">
                <a:solidFill>
                  <a:srgbClr val="FF0000"/>
                </a:solidFill>
              </a:rPr>
              <a:t>To develop your marketing strategy, identify your overarching business goals</a:t>
            </a:r>
            <a:r>
              <a:rPr lang="en-US" dirty="0"/>
              <a:t>, so that you can </a:t>
            </a:r>
            <a:r>
              <a:rPr lang="en-US" dirty="0">
                <a:solidFill>
                  <a:schemeClr val="accent6">
                    <a:lumMod val="75000"/>
                  </a:schemeClr>
                </a:solidFill>
              </a:rPr>
              <a:t>then define a set of marketing goals </a:t>
            </a:r>
            <a:r>
              <a:rPr lang="en-US" dirty="0"/>
              <a:t>to support them. Your business goals might include:</a:t>
            </a:r>
          </a:p>
          <a:p>
            <a:pPr marL="171450" indent="-171450">
              <a:buFont typeface="Arial" panose="020B0604020202020204" pitchFamily="34" charset="0"/>
              <a:buChar char="•"/>
            </a:pPr>
            <a:r>
              <a:rPr lang="en-US" dirty="0"/>
              <a:t>increasing </a:t>
            </a:r>
            <a:r>
              <a:rPr lang="en-US" b="1" dirty="0"/>
              <a:t>awareness</a:t>
            </a:r>
            <a:r>
              <a:rPr lang="en-US" dirty="0"/>
              <a:t> of your products and services</a:t>
            </a:r>
          </a:p>
          <a:p>
            <a:pPr marL="171450" indent="-171450">
              <a:buFont typeface="Arial" panose="020B0604020202020204" pitchFamily="34" charset="0"/>
              <a:buChar char="•"/>
            </a:pPr>
            <a:r>
              <a:rPr lang="en-US" b="1" dirty="0"/>
              <a:t>selling</a:t>
            </a:r>
            <a:r>
              <a:rPr lang="en-US" dirty="0"/>
              <a:t> more products from a certain supplier</a:t>
            </a:r>
          </a:p>
          <a:p>
            <a:pPr marL="171450" indent="-171450">
              <a:buFont typeface="Arial" panose="020B0604020202020204" pitchFamily="34" charset="0"/>
              <a:buChar char="•"/>
            </a:pPr>
            <a:r>
              <a:rPr lang="en-US" dirty="0"/>
              <a:t>reaching a </a:t>
            </a:r>
            <a:r>
              <a:rPr lang="en-US" b="1" dirty="0"/>
              <a:t>new customer </a:t>
            </a:r>
            <a:r>
              <a:rPr lang="en-US" dirty="0"/>
              <a:t>segment.</a:t>
            </a:r>
          </a:p>
          <a:p>
            <a:endParaRPr lang="en-US" baseline="0" dirty="0"/>
          </a:p>
        </p:txBody>
      </p:sp>
      <p:sp>
        <p:nvSpPr>
          <p:cNvPr id="4" name="Slide Number Placeholder 3"/>
          <p:cNvSpPr>
            <a:spLocks noGrp="1"/>
          </p:cNvSpPr>
          <p:nvPr>
            <p:ph type="sldNum" sz="quarter" idx="10"/>
          </p:nvPr>
        </p:nvSpPr>
        <p:spPr/>
        <p:txBody>
          <a:bodyPr/>
          <a:lstStyle/>
          <a:p>
            <a:fld id="{122E1535-32DF-48DC-859F-55B22070F741}" type="slidenum">
              <a:rPr lang="en-US" smtClean="0"/>
              <a:pPr/>
              <a:t>6</a:t>
            </a:fld>
            <a:endParaRPr lang="en-US" dirty="0"/>
          </a:p>
        </p:txBody>
      </p:sp>
    </p:spTree>
    <p:extLst>
      <p:ext uri="{BB962C8B-B14F-4D97-AF65-F5344CB8AC3E}">
        <p14:creationId xmlns:p14="http://schemas.microsoft.com/office/powerpoint/2010/main" val="121040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US" dirty="0"/>
              <a:t>Q:We will only operate medium-sized hotels of exceptional quality with an objective to be the best</a:t>
            </a:r>
          </a:p>
          <a:p>
            <a:pPr algn="just"/>
            <a:endParaRPr lang="fr-FR" dirty="0"/>
          </a:p>
          <a:p>
            <a:pPr algn="just"/>
            <a:r>
              <a:rPr lang="en-US" dirty="0"/>
              <a:t>S: True luxury will be defined not by architecture or décor, but by service. So we must make the quality of our service our distinguishing feature and a competitive advantage</a:t>
            </a:r>
          </a:p>
          <a:p>
            <a:pPr algn="just"/>
            <a:endParaRPr lang="fr-FR" dirty="0"/>
          </a:p>
          <a:p>
            <a:pPr algn="just"/>
            <a:r>
              <a:rPr lang="en-US" dirty="0"/>
              <a:t>C: We will create a work ethic based on the Golden Rule to give our people a framework to pursue a superior service culture</a:t>
            </a:r>
          </a:p>
          <a:p>
            <a:pPr algn="just"/>
            <a:endParaRPr lang="fr-FR" dirty="0"/>
          </a:p>
          <a:p>
            <a:pPr algn="just"/>
            <a:r>
              <a:rPr lang="en-US" dirty="0"/>
              <a:t>B: We will grow as a management company and build a brand name synonymous with quality</a:t>
            </a:r>
          </a:p>
          <a:p>
            <a:endParaRPr lang="fr-FR" dirty="0"/>
          </a:p>
        </p:txBody>
      </p:sp>
      <p:sp>
        <p:nvSpPr>
          <p:cNvPr id="4" name="Espace réservé du numéro de diapositive 3"/>
          <p:cNvSpPr>
            <a:spLocks noGrp="1"/>
          </p:cNvSpPr>
          <p:nvPr>
            <p:ph type="sldNum" sz="quarter" idx="10"/>
          </p:nvPr>
        </p:nvSpPr>
        <p:spPr/>
        <p:txBody>
          <a:bodyPr/>
          <a:lstStyle/>
          <a:p>
            <a:fld id="{3D5514F3-BA06-4CAA-BAF9-1EF2002DC6A6}" type="slidenum">
              <a:rPr lang="fr-FR" smtClean="0"/>
              <a:t>8</a:t>
            </a:fld>
            <a:endParaRPr lang="fr-FR"/>
          </a:p>
        </p:txBody>
      </p:sp>
    </p:spTree>
    <p:extLst>
      <p:ext uri="{BB962C8B-B14F-4D97-AF65-F5344CB8AC3E}">
        <p14:creationId xmlns:p14="http://schemas.microsoft.com/office/powerpoint/2010/main" val="1359387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D5514F3-BA06-4CAA-BAF9-1EF2002DC6A6}" type="slidenum">
              <a:rPr lang="fr-FR" smtClean="0"/>
              <a:t>9</a:t>
            </a:fld>
            <a:endParaRPr lang="fr-FR"/>
          </a:p>
        </p:txBody>
      </p:sp>
    </p:spTree>
    <p:extLst>
      <p:ext uri="{BB962C8B-B14F-4D97-AF65-F5344CB8AC3E}">
        <p14:creationId xmlns:p14="http://schemas.microsoft.com/office/powerpoint/2010/main" val="2099719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D5514F3-BA06-4CAA-BAF9-1EF2002DC6A6}" type="slidenum">
              <a:rPr lang="fr-FR" smtClean="0"/>
              <a:t>10</a:t>
            </a:fld>
            <a:endParaRPr lang="fr-FR"/>
          </a:p>
        </p:txBody>
      </p:sp>
    </p:spTree>
    <p:extLst>
      <p:ext uri="{BB962C8B-B14F-4D97-AF65-F5344CB8AC3E}">
        <p14:creationId xmlns:p14="http://schemas.microsoft.com/office/powerpoint/2010/main" val="3112743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defTabSz="933237">
              <a:defRPr/>
            </a:pPr>
            <a:r>
              <a:rPr lang="en-US" dirty="0"/>
              <a:t>Most companies</a:t>
            </a:r>
            <a:r>
              <a:rPr lang="en-US" baseline="0" dirty="0"/>
              <a:t> and organizations begin to organize their plans by first developing a vision.  </a:t>
            </a:r>
            <a:r>
              <a:rPr lang="en-US" dirty="0"/>
              <a:t>A vision focuses on the potential inherent in their future, or what they intend to be. And while a vision statement might contain references to how a company intends to make that future into a reality, the “how” is really part of the mission.  </a:t>
            </a:r>
          </a:p>
          <a:p>
            <a:pPr defTabSz="933237">
              <a:defRPr/>
            </a:pPr>
            <a:endParaRPr lang="en-US" dirty="0"/>
          </a:p>
          <a:p>
            <a:pPr defTabSz="933237">
              <a:defRPr/>
            </a:pPr>
            <a:r>
              <a:rPr lang="en-US" dirty="0"/>
              <a:t>The strategy provides us with the plan for differentiating ourselves and fulfilling the mission.  The strategy is supported by a tactical action plan that details exactly how the strategy is going to be supported, implemented and measured.</a:t>
            </a:r>
          </a:p>
          <a:p>
            <a:pPr defTabSz="933237">
              <a:defRPr/>
            </a:pPr>
            <a:endParaRPr lang="en-US" dirty="0"/>
          </a:p>
          <a:p>
            <a:pPr defTabSz="933237">
              <a:defRPr/>
            </a:pPr>
            <a:r>
              <a:rPr lang="en-US" dirty="0"/>
              <a:t>As I mentioned first, a vision focuses on the inherent potential of a company</a:t>
            </a:r>
            <a:r>
              <a:rPr lang="en-US" baseline="0" dirty="0"/>
              <a:t> and many companies combine their vision and mission statements…</a:t>
            </a:r>
            <a:endParaRPr lang="en-US" dirty="0"/>
          </a:p>
          <a:p>
            <a:pPr defTabSz="933237">
              <a:defRPr/>
            </a:pPr>
            <a:endParaRPr lang="en-US"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122E1535-32DF-48DC-859F-55B22070F7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6826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Starbucks developed an “affordable-luxury” product and they currently deploy numerous strategies to maintain their competitive edge.</a:t>
            </a:r>
          </a:p>
          <a:p>
            <a:endParaRPr lang="en-US" dirty="0"/>
          </a:p>
          <a:p>
            <a:r>
              <a:rPr lang="en-US" dirty="0"/>
              <a:t>“Perfect Cup of Coffee” – Starbucks history has shown that they place a huge emphasis on product quality. Their coffee, even if priced slightly more expensive than expected, is notorious for satisfying customers with its rich, delicious taste and aroma.  Unless you are from Italy </a:t>
            </a:r>
            <a:br>
              <a:rPr lang="en-US" dirty="0"/>
            </a:br>
            <a:br>
              <a:rPr lang="en-US" dirty="0"/>
            </a:br>
            <a:endParaRPr lang="en-US" dirty="0"/>
          </a:p>
          <a:p>
            <a:r>
              <a:rPr lang="en-US" dirty="0"/>
              <a:t>“Third Place” – From the very beginning, the Starbucks marketing strategy has focused on creating the “third place” for everyone to go to between home and work. Creating this unique and relaxing “experience” and “atmosphere” for people has been very important for the company as they have realized that this is one of the strongest concepts attached to the company, to which customers have been strongly attracted.</a:t>
            </a:r>
            <a:br>
              <a:rPr lang="en-US" dirty="0"/>
            </a:br>
            <a:br>
              <a:rPr lang="en-US" dirty="0"/>
            </a:br>
            <a:r>
              <a:rPr lang="en-US" dirty="0"/>
              <a:t>Let’s look at another company that has not been so successful strategically…</a:t>
            </a:r>
          </a:p>
          <a:p>
            <a:endParaRPr lang="fr-FR" dirty="0"/>
          </a:p>
        </p:txBody>
      </p:sp>
      <p:sp>
        <p:nvSpPr>
          <p:cNvPr id="4" name="Espace réservé du numéro de diapositive 3"/>
          <p:cNvSpPr>
            <a:spLocks noGrp="1"/>
          </p:cNvSpPr>
          <p:nvPr>
            <p:ph type="sldNum" sz="quarter" idx="10"/>
          </p:nvPr>
        </p:nvSpPr>
        <p:spPr/>
        <p:txBody>
          <a:bodyPr/>
          <a:lstStyle/>
          <a:p>
            <a:fld id="{3D5514F3-BA06-4CAA-BAF9-1EF2002DC6A6}" type="slidenum">
              <a:rPr lang="fr-FR" smtClean="0"/>
              <a:t>12</a:t>
            </a:fld>
            <a:endParaRPr lang="fr-FR"/>
          </a:p>
        </p:txBody>
      </p:sp>
    </p:spTree>
    <p:extLst>
      <p:ext uri="{BB962C8B-B14F-4D97-AF65-F5344CB8AC3E}">
        <p14:creationId xmlns:p14="http://schemas.microsoft.com/office/powerpoint/2010/main" val="811575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486275"/>
          </a:xfrm>
        </p:spPr>
        <p:txBody>
          <a:bodyPr/>
          <a:lstStyle/>
          <a:p>
            <a:r>
              <a:rPr lang="fr-FR" dirty="0"/>
              <a:t>When brands </a:t>
            </a:r>
            <a:r>
              <a:rPr lang="fr-FR" dirty="0" err="1"/>
              <a:t>started</a:t>
            </a:r>
            <a:r>
              <a:rPr lang="fr-FR" dirty="0"/>
              <a:t> to expand </a:t>
            </a:r>
            <a:r>
              <a:rPr lang="fr-FR" dirty="0" err="1"/>
              <a:t>globally</a:t>
            </a:r>
            <a:r>
              <a:rPr lang="fr-FR" dirty="0"/>
              <a:t> (post WW2) </a:t>
            </a:r>
            <a:r>
              <a:rPr lang="fr-FR" dirty="0" err="1"/>
              <a:t>it</a:t>
            </a:r>
            <a:r>
              <a:rPr lang="fr-FR" dirty="0"/>
              <a:t> was to </a:t>
            </a:r>
            <a:r>
              <a:rPr lang="fr-FR" dirty="0" err="1"/>
              <a:t>ensure</a:t>
            </a:r>
            <a:r>
              <a:rPr lang="fr-FR" dirty="0"/>
              <a:t> </a:t>
            </a:r>
            <a:r>
              <a:rPr lang="fr-FR" dirty="0" err="1"/>
              <a:t>quality</a:t>
            </a:r>
            <a:r>
              <a:rPr lang="fr-FR" dirty="0"/>
              <a:t> and </a:t>
            </a:r>
            <a:r>
              <a:rPr lang="fr-FR" dirty="0" err="1"/>
              <a:t>consistency</a:t>
            </a:r>
            <a:endParaRPr lang="fr-FR" dirty="0"/>
          </a:p>
          <a:p>
            <a:endParaRPr lang="en-US" dirty="0"/>
          </a:p>
          <a:p>
            <a:r>
              <a:rPr lang="en-US" dirty="0"/>
              <a:t>Power of a brand remains debatable throughout the years, one thing is certain: Many </a:t>
            </a:r>
          </a:p>
          <a:p>
            <a:r>
              <a:rPr lang="en-US" dirty="0"/>
              <a:t>hotel franchising companies have adapted their business models, becoming less hoteliers and more so branding, sales and marketing experts.</a:t>
            </a:r>
          </a:p>
          <a:p>
            <a:endParaRPr lang="en-US" dirty="0"/>
          </a:p>
          <a:p>
            <a:r>
              <a:rPr lang="en-US" dirty="0"/>
              <a:t>“Why do a lot of people like Coca-Cola? Why do people go out of their way to by it? That’s the value of a brand</a:t>
            </a:r>
          </a:p>
          <a:p>
            <a:endParaRPr lang="en-US" dirty="0"/>
          </a:p>
          <a:p>
            <a:r>
              <a:rPr lang="en-US" dirty="0"/>
              <a:t>Marriott buying Starwood, </a:t>
            </a:r>
            <a:r>
              <a:rPr lang="en-US" dirty="0">
                <a:hlinkClick r:id="rId3"/>
              </a:rPr>
              <a:t>Accor buying Fairmont, Raffles, and Swissotel</a:t>
            </a:r>
            <a:r>
              <a:rPr lang="en-US" dirty="0"/>
              <a:t>, </a:t>
            </a:r>
          </a:p>
          <a:p>
            <a:endParaRPr lang="en-US" dirty="0"/>
          </a:p>
          <a:p>
            <a:r>
              <a:rPr lang="en-US" dirty="0"/>
              <a:t>To get customers to think first of their branded websites they need to book a hotel room, instead of going to an Expedia.</a:t>
            </a:r>
          </a:p>
          <a:p>
            <a:endParaRPr lang="en-US" dirty="0"/>
          </a:p>
          <a:p>
            <a:r>
              <a:rPr lang="en-US" dirty="0"/>
              <a:t>Four Seasons, which has only one brand and no loyalty program, for example. It is trying to differentiate itself through branded experiences and personalized levels of service.</a:t>
            </a:r>
          </a:p>
          <a:p>
            <a:endParaRPr lang="en-US" dirty="0"/>
          </a:p>
          <a:p>
            <a:r>
              <a:rPr lang="en-US" dirty="0"/>
              <a:t>It seem like so many brands are reinventing themselves.</a:t>
            </a:r>
          </a:p>
          <a:p>
            <a:endParaRPr lang="en-US" dirty="0"/>
          </a:p>
          <a:p>
            <a:r>
              <a:rPr lang="en-US" dirty="0"/>
              <a:t>Problem (e.g. Sheraton° was having was that the consistency of the properties</a:t>
            </a:r>
          </a:p>
          <a:p>
            <a:endParaRPr lang="en-US" dirty="0"/>
          </a:p>
          <a:p>
            <a:r>
              <a:rPr lang="en-US" dirty="0"/>
              <a:t>Great legacy brands to work with may also have different customer perceptions in Asia versus the U.S. for instance</a:t>
            </a:r>
          </a:p>
          <a:p>
            <a:endParaRPr lang="en-US" dirty="0"/>
          </a:p>
          <a:p>
            <a:endParaRPr lang="en-US"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3D5514F3-BA06-4CAA-BAF9-1EF2002DC6A6}" type="slidenum">
              <a:rPr lang="fr-FR" smtClean="0"/>
              <a:t>17</a:t>
            </a:fld>
            <a:endParaRPr lang="fr-FR" dirty="0"/>
          </a:p>
        </p:txBody>
      </p:sp>
    </p:spTree>
    <p:extLst>
      <p:ext uri="{BB962C8B-B14F-4D97-AF65-F5344CB8AC3E}">
        <p14:creationId xmlns:p14="http://schemas.microsoft.com/office/powerpoint/2010/main" val="913785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894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49287"/>
            <a:ext cx="10972800" cy="839428"/>
          </a:xfrm>
        </p:spPr>
        <p:txBody>
          <a:bodyPr>
            <a:normAutofit/>
          </a:bodyPr>
          <a:lstStyle>
            <a:lvl1pPr>
              <a:defRPr sz="3000"/>
            </a:lvl1pPr>
          </a:lstStyle>
          <a:p>
            <a:r>
              <a:rPr lang="en-CA" dirty="0"/>
              <a:t>Click to edit Master title style</a:t>
            </a:r>
            <a:endParaRPr lang="en-US" dirty="0"/>
          </a:p>
        </p:txBody>
      </p:sp>
      <p:sp>
        <p:nvSpPr>
          <p:cNvPr id="3" name="Content Placeholder 2"/>
          <p:cNvSpPr>
            <a:spLocks noGrp="1"/>
          </p:cNvSpPr>
          <p:nvPr>
            <p:ph idx="1"/>
          </p:nvPr>
        </p:nvSpPr>
        <p:spPr>
          <a:xfrm>
            <a:off x="609600" y="1888716"/>
            <a:ext cx="10972800" cy="4509544"/>
          </a:xfrm>
        </p:spPr>
        <p:txBody>
          <a:bodyPr/>
          <a:lstStyle>
            <a:lvl1pPr>
              <a:defRPr sz="2667"/>
            </a:lvl1pPr>
            <a:lvl2pPr>
              <a:defRPr sz="2333"/>
            </a:lvl2pPr>
            <a:lvl3pPr>
              <a:defRPr sz="2000"/>
            </a:lvl3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Rectangle 6"/>
          <p:cNvSpPr/>
          <p:nvPr userDrawn="1"/>
        </p:nvSpPr>
        <p:spPr>
          <a:xfrm>
            <a:off x="0" y="6398260"/>
            <a:ext cx="12192000" cy="4597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rtlCol="0" anchor="ctr"/>
          <a:lstStyle/>
          <a:p>
            <a:pPr algn="ctr"/>
            <a:endParaRPr lang="en-US" sz="1500"/>
          </a:p>
        </p:txBody>
      </p:sp>
      <p:pic>
        <p:nvPicPr>
          <p:cNvPr id="6" name="Picture 5" descr="Leading_tagline.png"/>
          <p:cNvPicPr>
            <a:picLocks noChangeAspect="1"/>
          </p:cNvPicPr>
          <p:nvPr userDrawn="1"/>
        </p:nvPicPr>
        <p:blipFill>
          <a:blip r:embed="rId2"/>
          <a:stretch>
            <a:fillRect/>
          </a:stretch>
        </p:blipFill>
        <p:spPr>
          <a:xfrm>
            <a:off x="609598" y="6556486"/>
            <a:ext cx="3268980" cy="155067"/>
          </a:xfrm>
          <a:prstGeom prst="rect">
            <a:avLst/>
          </a:prstGeom>
        </p:spPr>
      </p:pic>
      <p:pic>
        <p:nvPicPr>
          <p:cNvPr id="8" name="Picture 7" descr="Tree_Logo_REV.png"/>
          <p:cNvPicPr>
            <a:picLocks noChangeAspect="1"/>
          </p:cNvPicPr>
          <p:nvPr userDrawn="1"/>
        </p:nvPicPr>
        <p:blipFill>
          <a:blip r:embed="rId3"/>
          <a:stretch>
            <a:fillRect/>
          </a:stretch>
        </p:blipFill>
        <p:spPr>
          <a:xfrm>
            <a:off x="11759745" y="6482314"/>
            <a:ext cx="243028" cy="288138"/>
          </a:xfrm>
          <a:prstGeom prst="rect">
            <a:avLst/>
          </a:prstGeom>
        </p:spPr>
      </p:pic>
      <p:pic>
        <p:nvPicPr>
          <p:cNvPr id="15" name="Picture 14" descr="MLC_2015_EMEA_Logo_Grayscale.png"/>
          <p:cNvPicPr>
            <a:picLocks noChangeAspect="1"/>
          </p:cNvPicPr>
          <p:nvPr userDrawn="1"/>
        </p:nvPicPr>
        <p:blipFill>
          <a:blip r:embed="rId4"/>
          <a:stretch>
            <a:fillRect/>
          </a:stretch>
        </p:blipFill>
        <p:spPr>
          <a:xfrm>
            <a:off x="9786265" y="11501"/>
            <a:ext cx="2405736" cy="1203604"/>
          </a:xfrm>
          <a:prstGeom prst="rect">
            <a:avLst/>
          </a:prstGeom>
        </p:spPr>
      </p:pic>
    </p:spTree>
    <p:extLst>
      <p:ext uri="{BB962C8B-B14F-4D97-AF65-F5344CB8AC3E}">
        <p14:creationId xmlns:p14="http://schemas.microsoft.com/office/powerpoint/2010/main" val="3031376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Rectangle 9"/>
          <p:cNvSpPr/>
          <p:nvPr userDrawn="1"/>
        </p:nvSpPr>
        <p:spPr>
          <a:xfrm>
            <a:off x="0" y="6398260"/>
            <a:ext cx="12192000" cy="4597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rtlCol="0" anchor="ctr"/>
          <a:lstStyle/>
          <a:p>
            <a:pPr algn="ctr"/>
            <a:endParaRPr lang="en-US" sz="1500"/>
          </a:p>
        </p:txBody>
      </p:sp>
      <p:sp>
        <p:nvSpPr>
          <p:cNvPr id="2" name="Title 1"/>
          <p:cNvSpPr>
            <a:spLocks noGrp="1"/>
          </p:cNvSpPr>
          <p:nvPr>
            <p:ph type="title"/>
          </p:nvPr>
        </p:nvSpPr>
        <p:spPr>
          <a:xfrm>
            <a:off x="609600" y="1049287"/>
            <a:ext cx="10972800" cy="839428"/>
          </a:xfrm>
        </p:spPr>
        <p:txBody>
          <a:bodyPr>
            <a:normAutofit/>
          </a:bodyPr>
          <a:lstStyle>
            <a:lvl1pPr>
              <a:defRPr sz="3000"/>
            </a:lvl1pPr>
          </a:lstStyle>
          <a:p>
            <a:r>
              <a:rPr lang="en-CA" dirty="0"/>
              <a:t>Click to edit Master title style</a:t>
            </a:r>
            <a:endParaRPr lang="en-US" dirty="0"/>
          </a:p>
        </p:txBody>
      </p:sp>
      <p:sp>
        <p:nvSpPr>
          <p:cNvPr id="3" name="Content Placeholder 2"/>
          <p:cNvSpPr>
            <a:spLocks noGrp="1"/>
          </p:cNvSpPr>
          <p:nvPr>
            <p:ph idx="1"/>
          </p:nvPr>
        </p:nvSpPr>
        <p:spPr>
          <a:xfrm>
            <a:off x="609600" y="1888716"/>
            <a:ext cx="10972800" cy="4509544"/>
          </a:xfrm>
        </p:spPr>
        <p:txBody>
          <a:bodyPr/>
          <a:lstStyle>
            <a:lvl1pPr>
              <a:defRPr sz="2667"/>
            </a:lvl1pPr>
            <a:lvl2pPr>
              <a:defRPr sz="2333"/>
            </a:lvl2pPr>
            <a:lvl3pPr>
              <a:defRPr sz="2000"/>
            </a:lvl3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6" name="Picture 5" descr="Leading_tagline.png"/>
          <p:cNvPicPr>
            <a:picLocks noChangeAspect="1"/>
          </p:cNvPicPr>
          <p:nvPr userDrawn="1"/>
        </p:nvPicPr>
        <p:blipFill>
          <a:blip r:embed="rId2"/>
          <a:stretch>
            <a:fillRect/>
          </a:stretch>
        </p:blipFill>
        <p:spPr>
          <a:xfrm>
            <a:off x="609598" y="6556486"/>
            <a:ext cx="3268980" cy="155067"/>
          </a:xfrm>
          <a:prstGeom prst="rect">
            <a:avLst/>
          </a:prstGeom>
        </p:spPr>
      </p:pic>
      <p:pic>
        <p:nvPicPr>
          <p:cNvPr id="8" name="Picture 7" descr="Tree_Logo_REV.png"/>
          <p:cNvPicPr>
            <a:picLocks noChangeAspect="1"/>
          </p:cNvPicPr>
          <p:nvPr userDrawn="1"/>
        </p:nvPicPr>
        <p:blipFill>
          <a:blip r:embed="rId3"/>
          <a:stretch>
            <a:fillRect/>
          </a:stretch>
        </p:blipFill>
        <p:spPr>
          <a:xfrm>
            <a:off x="11759745" y="6482314"/>
            <a:ext cx="243028" cy="288138"/>
          </a:xfrm>
          <a:prstGeom prst="rect">
            <a:avLst/>
          </a:prstGeom>
        </p:spPr>
      </p:pic>
    </p:spTree>
    <p:extLst>
      <p:ext uri="{BB962C8B-B14F-4D97-AF65-F5344CB8AC3E}">
        <p14:creationId xmlns:p14="http://schemas.microsoft.com/office/powerpoint/2010/main" val="3534916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5" name="Rectangle 14"/>
          <p:cNvSpPr/>
          <p:nvPr userDrawn="1"/>
        </p:nvSpPr>
        <p:spPr>
          <a:xfrm>
            <a:off x="0" y="6398260"/>
            <a:ext cx="12192000" cy="4597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rtlCol="0" anchor="ctr"/>
          <a:lstStyle/>
          <a:p>
            <a:pPr algn="ctr"/>
            <a:endParaRPr lang="en-US" sz="1500"/>
          </a:p>
        </p:txBody>
      </p:sp>
      <p:sp>
        <p:nvSpPr>
          <p:cNvPr id="2" name="Title 1"/>
          <p:cNvSpPr>
            <a:spLocks noGrp="1"/>
          </p:cNvSpPr>
          <p:nvPr>
            <p:ph type="title"/>
          </p:nvPr>
        </p:nvSpPr>
        <p:spPr>
          <a:xfrm>
            <a:off x="609600" y="1051560"/>
            <a:ext cx="10972800" cy="806392"/>
          </a:xfrm>
        </p:spPr>
        <p:txBody>
          <a:bodyPr/>
          <a:lstStyle/>
          <a:p>
            <a:r>
              <a:rPr lang="en-CA" dirty="0"/>
              <a:t>Click to edit Master title style</a:t>
            </a:r>
            <a:endParaRPr lang="en-US" dirty="0"/>
          </a:p>
        </p:txBody>
      </p:sp>
      <p:sp>
        <p:nvSpPr>
          <p:cNvPr id="3" name="Content Placeholder 2"/>
          <p:cNvSpPr>
            <a:spLocks noGrp="1"/>
          </p:cNvSpPr>
          <p:nvPr>
            <p:ph sz="half" idx="1"/>
          </p:nvPr>
        </p:nvSpPr>
        <p:spPr>
          <a:xfrm>
            <a:off x="609600" y="1889760"/>
            <a:ext cx="5384800" cy="4494155"/>
          </a:xfrm>
        </p:spPr>
        <p:txBody>
          <a:bodyPr/>
          <a:lstStyle>
            <a:lvl1pPr>
              <a:defRPr sz="2667"/>
            </a:lvl1pPr>
            <a:lvl2pPr>
              <a:defRPr sz="2333"/>
            </a:lvl2pPr>
            <a:lvl3pPr>
              <a:defRPr sz="2000"/>
            </a:lvl3pPr>
            <a:lvl4pPr>
              <a:defRPr sz="1833"/>
            </a:lvl4pPr>
            <a:lvl5pPr>
              <a:defRPr sz="1500"/>
            </a:lvl5pPr>
            <a:lvl6pPr>
              <a:defRPr sz="2167"/>
            </a:lvl6pPr>
            <a:lvl7pPr>
              <a:defRPr sz="2167"/>
            </a:lvl7pPr>
            <a:lvl8pPr>
              <a:defRPr sz="2167"/>
            </a:lvl8pPr>
            <a:lvl9pPr>
              <a:defRPr sz="2167"/>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1889760"/>
            <a:ext cx="5384800" cy="4525963"/>
          </a:xfrm>
        </p:spPr>
        <p:txBody>
          <a:bodyPr/>
          <a:lstStyle>
            <a:lvl1pPr>
              <a:defRPr sz="2667"/>
            </a:lvl1pPr>
            <a:lvl2pPr>
              <a:defRPr sz="2333"/>
            </a:lvl2pPr>
            <a:lvl3pPr>
              <a:defRPr sz="2000"/>
            </a:lvl3pPr>
            <a:lvl4pPr>
              <a:defRPr sz="1833"/>
            </a:lvl4pPr>
            <a:lvl5pPr>
              <a:defRPr sz="1500"/>
            </a:lvl5pPr>
            <a:lvl6pPr>
              <a:defRPr sz="2167"/>
            </a:lvl6pPr>
            <a:lvl7pPr>
              <a:defRPr sz="2167"/>
            </a:lvl7pPr>
            <a:lvl8pPr>
              <a:defRPr sz="2167"/>
            </a:lvl8pPr>
            <a:lvl9pPr>
              <a:defRPr sz="2167"/>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9" name="Picture 8" descr="Leading_tagline.png"/>
          <p:cNvPicPr>
            <a:picLocks noChangeAspect="1"/>
          </p:cNvPicPr>
          <p:nvPr userDrawn="1"/>
        </p:nvPicPr>
        <p:blipFill>
          <a:blip r:embed="rId2"/>
          <a:stretch>
            <a:fillRect/>
          </a:stretch>
        </p:blipFill>
        <p:spPr>
          <a:xfrm>
            <a:off x="609598" y="6556486"/>
            <a:ext cx="3268980" cy="155067"/>
          </a:xfrm>
          <a:prstGeom prst="rect">
            <a:avLst/>
          </a:prstGeom>
        </p:spPr>
      </p:pic>
      <p:pic>
        <p:nvPicPr>
          <p:cNvPr id="11" name="Picture 10" descr="Tree_Logo_REV.png"/>
          <p:cNvPicPr>
            <a:picLocks noChangeAspect="1"/>
          </p:cNvPicPr>
          <p:nvPr userDrawn="1"/>
        </p:nvPicPr>
        <p:blipFill>
          <a:blip r:embed="rId3"/>
          <a:stretch>
            <a:fillRect/>
          </a:stretch>
        </p:blipFill>
        <p:spPr>
          <a:xfrm>
            <a:off x="11759745" y="6482314"/>
            <a:ext cx="243028" cy="288138"/>
          </a:xfrm>
          <a:prstGeom prst="rect">
            <a:avLst/>
          </a:prstGeom>
        </p:spPr>
      </p:pic>
      <p:pic>
        <p:nvPicPr>
          <p:cNvPr id="16" name="Picture 15" descr="MLC_2015_EMEA_Logo_Grayscale.png"/>
          <p:cNvPicPr>
            <a:picLocks noChangeAspect="1"/>
          </p:cNvPicPr>
          <p:nvPr userDrawn="1"/>
        </p:nvPicPr>
        <p:blipFill>
          <a:blip r:embed="rId4"/>
          <a:stretch>
            <a:fillRect/>
          </a:stretch>
        </p:blipFill>
        <p:spPr>
          <a:xfrm>
            <a:off x="9786265" y="11501"/>
            <a:ext cx="2405736" cy="1203604"/>
          </a:xfrm>
          <a:prstGeom prst="rect">
            <a:avLst/>
          </a:prstGeom>
        </p:spPr>
      </p:pic>
    </p:spTree>
    <p:extLst>
      <p:ext uri="{BB962C8B-B14F-4D97-AF65-F5344CB8AC3E}">
        <p14:creationId xmlns:p14="http://schemas.microsoft.com/office/powerpoint/2010/main" val="873340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4" name="Rectangle 13"/>
          <p:cNvSpPr/>
          <p:nvPr userDrawn="1"/>
        </p:nvSpPr>
        <p:spPr>
          <a:xfrm>
            <a:off x="0" y="6398260"/>
            <a:ext cx="12192000" cy="4597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rtlCol="0" anchor="ctr"/>
          <a:lstStyle/>
          <a:p>
            <a:pPr algn="ctr"/>
            <a:endParaRPr lang="en-US" sz="1500"/>
          </a:p>
        </p:txBody>
      </p:sp>
      <p:sp>
        <p:nvSpPr>
          <p:cNvPr id="2" name="Title 1"/>
          <p:cNvSpPr>
            <a:spLocks noGrp="1"/>
          </p:cNvSpPr>
          <p:nvPr>
            <p:ph type="title"/>
          </p:nvPr>
        </p:nvSpPr>
        <p:spPr>
          <a:xfrm>
            <a:off x="609600" y="1051560"/>
            <a:ext cx="10972800" cy="806392"/>
          </a:xfrm>
        </p:spPr>
        <p:txBody>
          <a:bodyPr/>
          <a:lstStyle/>
          <a:p>
            <a:r>
              <a:rPr lang="en-CA" dirty="0"/>
              <a:t>Click to edit Master title style</a:t>
            </a:r>
            <a:endParaRPr lang="en-US" dirty="0"/>
          </a:p>
        </p:txBody>
      </p:sp>
      <p:sp>
        <p:nvSpPr>
          <p:cNvPr id="3" name="Content Placeholder 2"/>
          <p:cNvSpPr>
            <a:spLocks noGrp="1"/>
          </p:cNvSpPr>
          <p:nvPr>
            <p:ph sz="half" idx="1"/>
          </p:nvPr>
        </p:nvSpPr>
        <p:spPr>
          <a:xfrm>
            <a:off x="609600" y="1889760"/>
            <a:ext cx="5384800" cy="4494155"/>
          </a:xfrm>
        </p:spPr>
        <p:txBody>
          <a:bodyPr/>
          <a:lstStyle>
            <a:lvl1pPr>
              <a:defRPr sz="2667"/>
            </a:lvl1pPr>
            <a:lvl2pPr>
              <a:defRPr sz="2333"/>
            </a:lvl2pPr>
            <a:lvl3pPr>
              <a:defRPr sz="2000"/>
            </a:lvl3pPr>
            <a:lvl4pPr>
              <a:defRPr sz="1833"/>
            </a:lvl4pPr>
            <a:lvl5pPr>
              <a:defRPr sz="1500"/>
            </a:lvl5pPr>
            <a:lvl6pPr>
              <a:defRPr sz="2167"/>
            </a:lvl6pPr>
            <a:lvl7pPr>
              <a:defRPr sz="2167"/>
            </a:lvl7pPr>
            <a:lvl8pPr>
              <a:defRPr sz="2167"/>
            </a:lvl8pPr>
            <a:lvl9pPr>
              <a:defRPr sz="2167"/>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1889760"/>
            <a:ext cx="5384800" cy="4525963"/>
          </a:xfrm>
        </p:spPr>
        <p:txBody>
          <a:bodyPr/>
          <a:lstStyle>
            <a:lvl1pPr>
              <a:defRPr sz="2667"/>
            </a:lvl1pPr>
            <a:lvl2pPr>
              <a:defRPr sz="2333"/>
            </a:lvl2pPr>
            <a:lvl3pPr>
              <a:defRPr sz="2000"/>
            </a:lvl3pPr>
            <a:lvl4pPr>
              <a:defRPr sz="1833"/>
            </a:lvl4pPr>
            <a:lvl5pPr>
              <a:defRPr sz="1500"/>
            </a:lvl5pPr>
            <a:lvl6pPr>
              <a:defRPr sz="2167"/>
            </a:lvl6pPr>
            <a:lvl7pPr>
              <a:defRPr sz="2167"/>
            </a:lvl7pPr>
            <a:lvl8pPr>
              <a:defRPr sz="2167"/>
            </a:lvl8pPr>
            <a:lvl9pPr>
              <a:defRPr sz="2167"/>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9" name="Picture 8" descr="Leading_tagline.png"/>
          <p:cNvPicPr>
            <a:picLocks noChangeAspect="1"/>
          </p:cNvPicPr>
          <p:nvPr userDrawn="1"/>
        </p:nvPicPr>
        <p:blipFill>
          <a:blip r:embed="rId2"/>
          <a:stretch>
            <a:fillRect/>
          </a:stretch>
        </p:blipFill>
        <p:spPr>
          <a:xfrm>
            <a:off x="609598" y="6556486"/>
            <a:ext cx="3268980" cy="155067"/>
          </a:xfrm>
          <a:prstGeom prst="rect">
            <a:avLst/>
          </a:prstGeom>
        </p:spPr>
      </p:pic>
      <p:pic>
        <p:nvPicPr>
          <p:cNvPr id="11" name="Picture 10" descr="Tree_Logo_REV.png"/>
          <p:cNvPicPr>
            <a:picLocks noChangeAspect="1"/>
          </p:cNvPicPr>
          <p:nvPr userDrawn="1"/>
        </p:nvPicPr>
        <p:blipFill>
          <a:blip r:embed="rId3"/>
          <a:stretch>
            <a:fillRect/>
          </a:stretch>
        </p:blipFill>
        <p:spPr>
          <a:xfrm>
            <a:off x="11759745" y="6482314"/>
            <a:ext cx="243028" cy="288138"/>
          </a:xfrm>
          <a:prstGeom prst="rect">
            <a:avLst/>
          </a:prstGeom>
        </p:spPr>
      </p:pic>
    </p:spTree>
    <p:extLst>
      <p:ext uri="{BB962C8B-B14F-4D97-AF65-F5344CB8AC3E}">
        <p14:creationId xmlns:p14="http://schemas.microsoft.com/office/powerpoint/2010/main" val="1963522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0" y="0"/>
            <a:ext cx="12192000" cy="6398260"/>
          </a:xfrm>
          <a:prstGeom prst="rect">
            <a:avLst/>
          </a:prstGeom>
          <a:solidFill>
            <a:srgbClr val="633A80"/>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rtlCol="0" anchor="ctr"/>
          <a:lstStyle/>
          <a:p>
            <a:pPr algn="ctr"/>
            <a:endParaRPr lang="en-US" sz="1500"/>
          </a:p>
        </p:txBody>
      </p:sp>
      <p:sp>
        <p:nvSpPr>
          <p:cNvPr id="3" name="Rectangle 2"/>
          <p:cNvSpPr/>
          <p:nvPr userDrawn="1"/>
        </p:nvSpPr>
        <p:spPr>
          <a:xfrm>
            <a:off x="0" y="6398260"/>
            <a:ext cx="12192000" cy="459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rtlCol="0" anchor="ctr"/>
          <a:lstStyle/>
          <a:p>
            <a:pPr algn="ctr"/>
            <a:endParaRPr lang="en-US" sz="1500"/>
          </a:p>
        </p:txBody>
      </p:sp>
      <p:pic>
        <p:nvPicPr>
          <p:cNvPr id="7" name="Picture 6" descr="Tree_Logo.png"/>
          <p:cNvPicPr>
            <a:picLocks noChangeAspect="1"/>
          </p:cNvPicPr>
          <p:nvPr userDrawn="1"/>
        </p:nvPicPr>
        <p:blipFill>
          <a:blip r:embed="rId2"/>
          <a:stretch>
            <a:fillRect/>
          </a:stretch>
        </p:blipFill>
        <p:spPr>
          <a:xfrm>
            <a:off x="11759745" y="6482314"/>
            <a:ext cx="243028" cy="288138"/>
          </a:xfrm>
          <a:prstGeom prst="rect">
            <a:avLst/>
          </a:prstGeom>
        </p:spPr>
      </p:pic>
      <p:pic>
        <p:nvPicPr>
          <p:cNvPr id="15" name="Picture 14" descr="MLC_2015_EMEA_Logo_Black_White.png"/>
          <p:cNvPicPr>
            <a:picLocks noChangeAspect="1"/>
          </p:cNvPicPr>
          <p:nvPr userDrawn="1"/>
        </p:nvPicPr>
        <p:blipFill>
          <a:blip r:embed="rId3"/>
          <a:stretch>
            <a:fillRect/>
          </a:stretch>
        </p:blipFill>
        <p:spPr>
          <a:xfrm>
            <a:off x="9786265" y="0"/>
            <a:ext cx="2405736" cy="1190346"/>
          </a:xfrm>
          <a:prstGeom prst="rect">
            <a:avLst/>
          </a:prstGeom>
        </p:spPr>
      </p:pic>
      <p:pic>
        <p:nvPicPr>
          <p:cNvPr id="18" name="Picture 17" descr="Leading_Purple_RGB.png"/>
          <p:cNvPicPr>
            <a:picLocks noChangeAspect="1"/>
          </p:cNvPicPr>
          <p:nvPr userDrawn="1"/>
        </p:nvPicPr>
        <p:blipFill>
          <a:blip r:embed="rId4"/>
          <a:stretch>
            <a:fillRect/>
          </a:stretch>
        </p:blipFill>
        <p:spPr>
          <a:xfrm>
            <a:off x="609600" y="6556486"/>
            <a:ext cx="3268980" cy="155067"/>
          </a:xfrm>
          <a:prstGeom prst="rect">
            <a:avLst/>
          </a:prstGeom>
        </p:spPr>
      </p:pic>
    </p:spTree>
    <p:extLst>
      <p:ext uri="{BB962C8B-B14F-4D97-AF65-F5344CB8AC3E}">
        <p14:creationId xmlns:p14="http://schemas.microsoft.com/office/powerpoint/2010/main" val="644958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userDrawn="1"/>
        </p:nvSpPr>
        <p:spPr>
          <a:xfrm>
            <a:off x="0" y="0"/>
            <a:ext cx="12192000" cy="6398260"/>
          </a:xfrm>
          <a:prstGeom prst="rect">
            <a:avLst/>
          </a:prstGeom>
          <a:solidFill>
            <a:srgbClr val="633A80"/>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rtlCol="0" anchor="ctr"/>
          <a:lstStyle/>
          <a:p>
            <a:pPr algn="ctr"/>
            <a:endParaRPr lang="en-US" sz="1500"/>
          </a:p>
        </p:txBody>
      </p:sp>
      <p:sp>
        <p:nvSpPr>
          <p:cNvPr id="3" name="Rectangle 2"/>
          <p:cNvSpPr/>
          <p:nvPr userDrawn="1"/>
        </p:nvSpPr>
        <p:spPr>
          <a:xfrm>
            <a:off x="0" y="6398260"/>
            <a:ext cx="12192000" cy="459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rtlCol="0" anchor="ctr"/>
          <a:lstStyle/>
          <a:p>
            <a:pPr algn="ctr"/>
            <a:endParaRPr lang="en-US" sz="1500"/>
          </a:p>
        </p:txBody>
      </p:sp>
      <p:pic>
        <p:nvPicPr>
          <p:cNvPr id="7" name="Picture 6" descr="Tree_Logo.png"/>
          <p:cNvPicPr>
            <a:picLocks noChangeAspect="1"/>
          </p:cNvPicPr>
          <p:nvPr userDrawn="1"/>
        </p:nvPicPr>
        <p:blipFill>
          <a:blip r:embed="rId2"/>
          <a:stretch>
            <a:fillRect/>
          </a:stretch>
        </p:blipFill>
        <p:spPr>
          <a:xfrm>
            <a:off x="11759745" y="6482314"/>
            <a:ext cx="243028" cy="288138"/>
          </a:xfrm>
          <a:prstGeom prst="rect">
            <a:avLst/>
          </a:prstGeom>
        </p:spPr>
      </p:pic>
      <p:pic>
        <p:nvPicPr>
          <p:cNvPr id="11" name="Picture 10" descr="Leading_Purple_RGB.png"/>
          <p:cNvPicPr>
            <a:picLocks noChangeAspect="1"/>
          </p:cNvPicPr>
          <p:nvPr userDrawn="1"/>
        </p:nvPicPr>
        <p:blipFill>
          <a:blip r:embed="rId3"/>
          <a:stretch>
            <a:fillRect/>
          </a:stretch>
        </p:blipFill>
        <p:spPr>
          <a:xfrm>
            <a:off x="609600" y="6556486"/>
            <a:ext cx="3268980" cy="155067"/>
          </a:xfrm>
          <a:prstGeom prst="rect">
            <a:avLst/>
          </a:prstGeom>
        </p:spPr>
      </p:pic>
    </p:spTree>
    <p:extLst>
      <p:ext uri="{BB962C8B-B14F-4D97-AF65-F5344CB8AC3E}">
        <p14:creationId xmlns:p14="http://schemas.microsoft.com/office/powerpoint/2010/main" val="3884147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0" y="6398260"/>
            <a:ext cx="12192000" cy="4597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rtlCol="0" anchor="ctr"/>
          <a:lstStyle/>
          <a:p>
            <a:pPr algn="ctr"/>
            <a:endParaRPr lang="en-US" sz="1500"/>
          </a:p>
        </p:txBody>
      </p:sp>
      <p:pic>
        <p:nvPicPr>
          <p:cNvPr id="3" name="Picture 2" descr="Leading_tagline.png"/>
          <p:cNvPicPr>
            <a:picLocks noChangeAspect="1"/>
          </p:cNvPicPr>
          <p:nvPr userDrawn="1"/>
        </p:nvPicPr>
        <p:blipFill>
          <a:blip r:embed="rId2"/>
          <a:stretch>
            <a:fillRect/>
          </a:stretch>
        </p:blipFill>
        <p:spPr>
          <a:xfrm>
            <a:off x="609598" y="6556486"/>
            <a:ext cx="3268980" cy="155067"/>
          </a:xfrm>
          <a:prstGeom prst="rect">
            <a:avLst/>
          </a:prstGeom>
        </p:spPr>
      </p:pic>
      <p:pic>
        <p:nvPicPr>
          <p:cNvPr id="4" name="Picture 3" descr="Tree_Logo_REV.png"/>
          <p:cNvPicPr>
            <a:picLocks noChangeAspect="1"/>
          </p:cNvPicPr>
          <p:nvPr userDrawn="1"/>
        </p:nvPicPr>
        <p:blipFill>
          <a:blip r:embed="rId3"/>
          <a:stretch>
            <a:fillRect/>
          </a:stretch>
        </p:blipFill>
        <p:spPr>
          <a:xfrm>
            <a:off x="11759745" y="6482314"/>
            <a:ext cx="243028" cy="288138"/>
          </a:xfrm>
          <a:prstGeom prst="rect">
            <a:avLst/>
          </a:prstGeom>
        </p:spPr>
      </p:pic>
      <p:pic>
        <p:nvPicPr>
          <p:cNvPr id="9" name="Picture 8" descr="MLC_2015_EMEA_Logo_Grayscale.png"/>
          <p:cNvPicPr>
            <a:picLocks noChangeAspect="1"/>
          </p:cNvPicPr>
          <p:nvPr userDrawn="1"/>
        </p:nvPicPr>
        <p:blipFill>
          <a:blip r:embed="rId4"/>
          <a:stretch>
            <a:fillRect/>
          </a:stretch>
        </p:blipFill>
        <p:spPr>
          <a:xfrm>
            <a:off x="9786265" y="11501"/>
            <a:ext cx="2405736" cy="1203604"/>
          </a:xfrm>
          <a:prstGeom prst="rect">
            <a:avLst/>
          </a:prstGeom>
        </p:spPr>
      </p:pic>
    </p:spTree>
    <p:extLst>
      <p:ext uri="{BB962C8B-B14F-4D97-AF65-F5344CB8AC3E}">
        <p14:creationId xmlns:p14="http://schemas.microsoft.com/office/powerpoint/2010/main" val="400826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Rectangle 5"/>
          <p:cNvSpPr/>
          <p:nvPr userDrawn="1"/>
        </p:nvSpPr>
        <p:spPr>
          <a:xfrm>
            <a:off x="0" y="6398260"/>
            <a:ext cx="12192000" cy="4597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76196" tIns="38098" rIns="76196" bIns="38098" rtlCol="0" anchor="ctr"/>
          <a:lstStyle/>
          <a:p>
            <a:pPr algn="ctr"/>
            <a:endParaRPr lang="en-US" sz="1500"/>
          </a:p>
        </p:txBody>
      </p:sp>
      <p:pic>
        <p:nvPicPr>
          <p:cNvPr id="3" name="Picture 2" descr="Leading_tagline.png"/>
          <p:cNvPicPr>
            <a:picLocks noChangeAspect="1"/>
          </p:cNvPicPr>
          <p:nvPr userDrawn="1"/>
        </p:nvPicPr>
        <p:blipFill>
          <a:blip r:embed="rId2"/>
          <a:stretch>
            <a:fillRect/>
          </a:stretch>
        </p:blipFill>
        <p:spPr>
          <a:xfrm>
            <a:off x="609598" y="6556486"/>
            <a:ext cx="3268980" cy="155067"/>
          </a:xfrm>
          <a:prstGeom prst="rect">
            <a:avLst/>
          </a:prstGeom>
        </p:spPr>
      </p:pic>
      <p:pic>
        <p:nvPicPr>
          <p:cNvPr id="4" name="Picture 3" descr="Tree_Logo_REV.png"/>
          <p:cNvPicPr>
            <a:picLocks noChangeAspect="1"/>
          </p:cNvPicPr>
          <p:nvPr userDrawn="1"/>
        </p:nvPicPr>
        <p:blipFill>
          <a:blip r:embed="rId3"/>
          <a:stretch>
            <a:fillRect/>
          </a:stretch>
        </p:blipFill>
        <p:spPr>
          <a:xfrm>
            <a:off x="11759745" y="6482314"/>
            <a:ext cx="243028" cy="288138"/>
          </a:xfrm>
          <a:prstGeom prst="rect">
            <a:avLst/>
          </a:prstGeom>
        </p:spPr>
      </p:pic>
    </p:spTree>
    <p:extLst>
      <p:ext uri="{BB962C8B-B14F-4D97-AF65-F5344CB8AC3E}">
        <p14:creationId xmlns:p14="http://schemas.microsoft.com/office/powerpoint/2010/main" val="3045864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887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7" name="Rectangle 6"/>
          <p:cNvSpPr/>
          <p:nvPr userDrawn="1"/>
        </p:nvSpPr>
        <p:spPr>
          <a:xfrm>
            <a:off x="0" y="6306312"/>
            <a:ext cx="12192000" cy="5516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08852" tIns="54426" rIns="108852" bIns="54426" rtlCol="0" anchor="ctr"/>
          <a:lstStyle/>
          <a:p>
            <a:pPr algn="ctr"/>
            <a:endParaRPr lang="en-US" sz="1500"/>
          </a:p>
        </p:txBody>
      </p:sp>
      <p:pic>
        <p:nvPicPr>
          <p:cNvPr id="8" name="Picture 7" descr="Leading_tagline.png"/>
          <p:cNvPicPr>
            <a:picLocks noChangeAspect="1"/>
          </p:cNvPicPr>
          <p:nvPr userDrawn="1"/>
        </p:nvPicPr>
        <p:blipFill>
          <a:blip r:embed="rId2" cstate="print"/>
          <a:stretch>
            <a:fillRect/>
          </a:stretch>
        </p:blipFill>
        <p:spPr>
          <a:xfrm>
            <a:off x="596048" y="6519672"/>
            <a:ext cx="4279392" cy="152248"/>
          </a:xfrm>
          <a:prstGeom prst="rect">
            <a:avLst/>
          </a:prstGeom>
        </p:spPr>
      </p:pic>
      <p:pic>
        <p:nvPicPr>
          <p:cNvPr id="10" name="Picture 9" descr="Tree_Logo_REV.png"/>
          <p:cNvPicPr>
            <a:picLocks noChangeAspect="1"/>
          </p:cNvPicPr>
          <p:nvPr userDrawn="1"/>
        </p:nvPicPr>
        <p:blipFill>
          <a:blip r:embed="rId3" cstate="print"/>
          <a:stretch>
            <a:fillRect/>
          </a:stretch>
        </p:blipFill>
        <p:spPr>
          <a:xfrm>
            <a:off x="11590238" y="6425331"/>
            <a:ext cx="364542" cy="324155"/>
          </a:xfrm>
          <a:prstGeom prst="rect">
            <a:avLst/>
          </a:prstGeom>
        </p:spPr>
      </p:pic>
      <p:pic>
        <p:nvPicPr>
          <p:cNvPr id="11" name="Picture 10" descr="FS_MLC_2015_ID_EMEA_K_NoTag.png"/>
          <p:cNvPicPr>
            <a:picLocks noChangeAspect="1"/>
          </p:cNvPicPr>
          <p:nvPr userDrawn="1"/>
        </p:nvPicPr>
        <p:blipFill>
          <a:blip r:embed="rId4" cstate="print"/>
          <a:stretch>
            <a:fillRect/>
          </a:stretch>
        </p:blipFill>
        <p:spPr>
          <a:xfrm>
            <a:off x="8752592" y="0"/>
            <a:ext cx="3450987" cy="1294912"/>
          </a:xfrm>
          <a:prstGeom prst="rect">
            <a:avLst/>
          </a:prstGeom>
        </p:spPr>
      </p:pic>
    </p:spTree>
    <p:extLst>
      <p:ext uri="{BB962C8B-B14F-4D97-AF65-F5344CB8AC3E}">
        <p14:creationId xmlns:p14="http://schemas.microsoft.com/office/powerpoint/2010/main" val="243995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5A61015F-7CC6-4D0A-9D87-873EA4C304CC}" type="datetimeFigureOut">
              <a:rPr lang="en-US" dirty="0"/>
              <a:t>11/23/18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Modifier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11/23/18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11/23/18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11/23/18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5C68B11-C5A8-448C-8CE9-B1A273C79CFC}" type="datetimeFigureOut">
              <a:rPr lang="en-US" dirty="0"/>
              <a:t>11/23/18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7616CA0-919D-4A49-9C8A-62FDFB3A5183}" type="datetimeFigureOut">
              <a:rPr lang="en-US" dirty="0"/>
              <a:t>11/23/18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11/23/18</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93808"/>
            <a:ext cx="10972800" cy="806392"/>
          </a:xfrm>
          <a:prstGeom prst="rect">
            <a:avLst/>
          </a:prstGeom>
        </p:spPr>
        <p:txBody>
          <a:bodyPr vert="horz" lIns="130622" tIns="65311" rIns="130622" bIns="65311" rtlCol="0" anchor="t" anchorCtr="0">
            <a:normAutofit/>
          </a:bodyPr>
          <a:lstStyle/>
          <a:p>
            <a:r>
              <a:rPr lang="en-CA" dirty="0"/>
              <a:t>Click to edit Master title style</a:t>
            </a:r>
            <a:endParaRPr lang="en-US" dirty="0"/>
          </a:p>
        </p:txBody>
      </p:sp>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6809112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Lst>
  <p:txStyles>
    <p:titleStyle>
      <a:lvl1pPr algn="l" defTabSz="544237" rtl="0" eaLnBrk="1" latinLnBrk="0" hangingPunct="1">
        <a:spcBef>
          <a:spcPct val="0"/>
        </a:spcBef>
        <a:buNone/>
        <a:defRPr sz="3000" kern="1200" cap="all">
          <a:solidFill>
            <a:schemeClr val="accent3"/>
          </a:solidFill>
          <a:latin typeface="Georgia"/>
          <a:ea typeface="+mj-ea"/>
          <a:cs typeface="Georgia"/>
        </a:defRPr>
      </a:lvl1pPr>
    </p:titleStyle>
    <p:bodyStyle>
      <a:lvl1pPr marL="408178" indent="-408178" algn="l" defTabSz="544237" rtl="0" eaLnBrk="1" latinLnBrk="0" hangingPunct="1">
        <a:spcBef>
          <a:spcPct val="20000"/>
        </a:spcBef>
        <a:buFont typeface="Arial"/>
        <a:buChar char="•"/>
        <a:defRPr sz="2667" kern="1200">
          <a:solidFill>
            <a:schemeClr val="tx1"/>
          </a:solidFill>
          <a:latin typeface="Arial"/>
          <a:ea typeface="+mn-ea"/>
          <a:cs typeface="Arial"/>
        </a:defRPr>
      </a:lvl1pPr>
      <a:lvl2pPr marL="884385" indent="-340148" algn="l" defTabSz="544237" rtl="0" eaLnBrk="1" latinLnBrk="0" hangingPunct="1">
        <a:spcBef>
          <a:spcPct val="20000"/>
        </a:spcBef>
        <a:buFont typeface="Arial"/>
        <a:buChar char="–"/>
        <a:defRPr sz="2333" kern="1200">
          <a:solidFill>
            <a:schemeClr val="tx1"/>
          </a:solidFill>
          <a:latin typeface="Arial"/>
          <a:ea typeface="+mn-ea"/>
          <a:cs typeface="Arial"/>
        </a:defRPr>
      </a:lvl2pPr>
      <a:lvl3pPr marL="1360592" indent="-272118" algn="l" defTabSz="544237" rtl="0" eaLnBrk="1" latinLnBrk="0" hangingPunct="1">
        <a:spcBef>
          <a:spcPct val="20000"/>
        </a:spcBef>
        <a:buFont typeface="Arial"/>
        <a:buChar char="•"/>
        <a:defRPr sz="2167" kern="1200">
          <a:solidFill>
            <a:schemeClr val="tx1"/>
          </a:solidFill>
          <a:latin typeface="Arial"/>
          <a:ea typeface="+mn-ea"/>
          <a:cs typeface="Arial"/>
        </a:defRPr>
      </a:lvl3pPr>
      <a:lvl4pPr marL="1904829" indent="-272118" algn="l" defTabSz="544237" rtl="0" eaLnBrk="1" latinLnBrk="0" hangingPunct="1">
        <a:spcBef>
          <a:spcPct val="20000"/>
        </a:spcBef>
        <a:buFont typeface="Arial"/>
        <a:buChar char="–"/>
        <a:defRPr sz="1833" kern="1200">
          <a:solidFill>
            <a:schemeClr val="tx1"/>
          </a:solidFill>
          <a:latin typeface="Arial"/>
          <a:ea typeface="+mn-ea"/>
          <a:cs typeface="Arial"/>
        </a:defRPr>
      </a:lvl4pPr>
      <a:lvl5pPr marL="2449065" indent="-272118" algn="l" defTabSz="544237" rtl="0" eaLnBrk="1" latinLnBrk="0" hangingPunct="1">
        <a:spcBef>
          <a:spcPct val="20000"/>
        </a:spcBef>
        <a:buFont typeface="Arial"/>
        <a:buChar char="»"/>
        <a:defRPr sz="1500" kern="1200">
          <a:solidFill>
            <a:schemeClr val="tx1"/>
          </a:solidFill>
          <a:latin typeface="Arial"/>
          <a:ea typeface="+mn-ea"/>
          <a:cs typeface="Arial"/>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flickr.com/photos/terad_f/638780789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8642386" cy="1499616"/>
          </a:xfrm>
        </p:spPr>
        <p:txBody>
          <a:bodyPr>
            <a:normAutofit/>
          </a:bodyPr>
          <a:lstStyle/>
          <a:p>
            <a:r>
              <a:rPr lang="en-US" sz="4000" dirty="0">
                <a:solidFill>
                  <a:schemeClr val="accent1"/>
                </a:solidFill>
              </a:rPr>
              <a:t>TOURISME DE LUXE AU QUEBEC, A-T-ON TOUT CE </a:t>
            </a:r>
            <a:r>
              <a:rPr lang="en-US" sz="4000" dirty="0" err="1">
                <a:solidFill>
                  <a:schemeClr val="accent1"/>
                </a:solidFill>
              </a:rPr>
              <a:t>QU’il</a:t>
            </a:r>
            <a:r>
              <a:rPr lang="en-US" sz="4000" dirty="0">
                <a:solidFill>
                  <a:schemeClr val="accent1"/>
                </a:solidFill>
              </a:rPr>
              <a:t> </a:t>
            </a:r>
            <a:r>
              <a:rPr lang="en-US" sz="4000" dirty="0" err="1">
                <a:solidFill>
                  <a:schemeClr val="accent1"/>
                </a:solidFill>
              </a:rPr>
              <a:t>faut</a:t>
            </a:r>
            <a:r>
              <a:rPr lang="en-US" sz="4000" dirty="0">
                <a:solidFill>
                  <a:schemeClr val="accent1"/>
                </a:solidFill>
              </a:rPr>
              <a:t>?</a:t>
            </a:r>
          </a:p>
        </p:txBody>
      </p:sp>
      <p:pic>
        <p:nvPicPr>
          <p:cNvPr id="9" name="Espace réservé du contenu 8">
            <a:extLst>
              <a:ext uri="{FF2B5EF4-FFF2-40B4-BE49-F238E27FC236}">
                <a16:creationId xmlns:a16="http://schemas.microsoft.com/office/drawing/2014/main" id="{EB4921DA-91A8-4428-BD05-51A8CB5FBD6E}"/>
              </a:ext>
            </a:extLst>
          </p:cNvPr>
          <p:cNvPicPr>
            <a:picLocks noGrp="1" noChangeAspect="1"/>
          </p:cNvPicPr>
          <p:nvPr>
            <p:ph idx="1"/>
          </p:nvPr>
        </p:nvPicPr>
        <p:blipFill>
          <a:blip r:embed="rId2"/>
          <a:stretch>
            <a:fillRect/>
          </a:stretch>
        </p:blipFill>
        <p:spPr>
          <a:xfrm>
            <a:off x="1024129" y="2257132"/>
            <a:ext cx="5071872" cy="3280867"/>
          </a:xfrm>
          <a:prstGeom prst="rect">
            <a:avLst/>
          </a:prstGeom>
          <a:ln>
            <a:noFill/>
          </a:ln>
          <a:effectLst>
            <a:outerShdw blurRad="292100" dist="139700" dir="2700000" algn="tl" rotWithShape="0">
              <a:srgbClr val="333333">
                <a:alpha val="65000"/>
              </a:srgbClr>
            </a:outerShdw>
          </a:effectLst>
        </p:spPr>
      </p:pic>
      <p:pic>
        <p:nvPicPr>
          <p:cNvPr id="7" name="Espace réservé du contenu 3">
            <a:extLst>
              <a:ext uri="{FF2B5EF4-FFF2-40B4-BE49-F238E27FC236}">
                <a16:creationId xmlns:a16="http://schemas.microsoft.com/office/drawing/2014/main" id="{57C2E054-7CFD-465F-A358-F32B03B36540}"/>
              </a:ext>
            </a:extLst>
          </p:cNvPr>
          <p:cNvPicPr>
            <a:picLocks noChangeAspect="1"/>
          </p:cNvPicPr>
          <p:nvPr/>
        </p:nvPicPr>
        <p:blipFill>
          <a:blip r:embed="rId3"/>
          <a:stretch>
            <a:fillRect/>
          </a:stretch>
        </p:blipFill>
        <p:spPr>
          <a:xfrm>
            <a:off x="6235096" y="2909946"/>
            <a:ext cx="2628053" cy="2628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228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01879D-A45E-4BC1-B596-E70FFF211EA7}"/>
              </a:ext>
            </a:extLst>
          </p:cNvPr>
          <p:cNvSpPr>
            <a:spLocks noGrp="1"/>
          </p:cNvSpPr>
          <p:nvPr>
            <p:ph type="title"/>
          </p:nvPr>
        </p:nvSpPr>
        <p:spPr/>
        <p:txBody>
          <a:bodyPr>
            <a:normAutofit fontScale="90000"/>
          </a:bodyPr>
          <a:lstStyle/>
          <a:p>
            <a:br>
              <a:rPr lang="fr-FR" sz="4400" dirty="0"/>
            </a:br>
            <a:r>
              <a:rPr lang="fr-FR" sz="4400" dirty="0">
                <a:solidFill>
                  <a:srgbClr val="00B0F0"/>
                </a:solidFill>
              </a:rPr>
              <a:t>POURQUOI SONT-ILS (AUSSI PEU) NOMBREUX A S’INSPIRER DE CE MODELE?</a:t>
            </a:r>
            <a:br>
              <a:rPr lang="fr-FR" dirty="0"/>
            </a:br>
            <a:endParaRPr lang="fr-FR" dirty="0"/>
          </a:p>
        </p:txBody>
      </p:sp>
      <p:pic>
        <p:nvPicPr>
          <p:cNvPr id="4" name="Espace réservé du contenu 3">
            <a:extLst>
              <a:ext uri="{FF2B5EF4-FFF2-40B4-BE49-F238E27FC236}">
                <a16:creationId xmlns:a16="http://schemas.microsoft.com/office/drawing/2014/main" id="{6ACA878E-F319-4C5F-B284-3908905EAE9E}"/>
              </a:ext>
            </a:extLst>
          </p:cNvPr>
          <p:cNvPicPr>
            <a:picLocks noGrp="1" noChangeAspect="1"/>
          </p:cNvPicPr>
          <p:nvPr>
            <p:ph idx="1"/>
          </p:nvPr>
        </p:nvPicPr>
        <p:blipFill>
          <a:blip r:embed="rId3"/>
          <a:stretch>
            <a:fillRect/>
          </a:stretch>
        </p:blipFill>
        <p:spPr>
          <a:xfrm>
            <a:off x="3779322" y="2286000"/>
            <a:ext cx="4209493" cy="40227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6031196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eather.scharmer\Documents\My Photos\strategy-content.jpg"/>
          <p:cNvPicPr>
            <a:picLocks noChangeAspect="1" noChangeArrowheads="1"/>
          </p:cNvPicPr>
          <p:nvPr/>
        </p:nvPicPr>
        <p:blipFill>
          <a:blip r:embed="rId3" cstate="print"/>
          <a:srcRect/>
          <a:stretch>
            <a:fillRect/>
          </a:stretch>
        </p:blipFill>
        <p:spPr bwMode="auto">
          <a:xfrm>
            <a:off x="0" y="-982979"/>
            <a:ext cx="12192000" cy="8458201"/>
          </a:xfrm>
          <a:prstGeom prst="rect">
            <a:avLst/>
          </a:prstGeom>
          <a:noFill/>
        </p:spPr>
      </p:pic>
    </p:spTree>
    <p:extLst>
      <p:ext uri="{BB962C8B-B14F-4D97-AF65-F5344CB8AC3E}">
        <p14:creationId xmlns:p14="http://schemas.microsoft.com/office/powerpoint/2010/main" val="4176751754"/>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009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61913ACE-4B31-4CE9-98F3-3DE94A9E649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5600" y="643467"/>
            <a:ext cx="3708843" cy="2475653"/>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009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3E53D564-5372-48E0-8C84-D6A07DC7575D}"/>
              </a:ext>
            </a:extLst>
          </p:cNvPr>
          <p:cNvPicPr>
            <a:picLocks noChangeAspect="1"/>
          </p:cNvPicPr>
          <p:nvPr/>
        </p:nvPicPr>
        <p:blipFill>
          <a:blip r:embed="rId5"/>
          <a:stretch>
            <a:fillRect/>
          </a:stretch>
        </p:blipFill>
        <p:spPr>
          <a:xfrm>
            <a:off x="622549" y="3947993"/>
            <a:ext cx="3854945" cy="2072033"/>
          </a:xfrm>
          <a:prstGeom prst="rect">
            <a:avLst/>
          </a:prstGeom>
        </p:spPr>
      </p:pic>
      <p:sp>
        <p:nvSpPr>
          <p:cNvPr id="17" name="Rectangle 16">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D3936AA8-CCBC-4F0F-A577-26BFA9F69DDE}"/>
              </a:ext>
            </a:extLst>
          </p:cNvPr>
          <p:cNvPicPr>
            <a:picLocks noChangeAspect="1"/>
          </p:cNvPicPr>
          <p:nvPr/>
        </p:nvPicPr>
        <p:blipFill>
          <a:blip r:embed="rId6"/>
          <a:stretch>
            <a:fillRect/>
          </a:stretch>
        </p:blipFill>
        <p:spPr>
          <a:xfrm>
            <a:off x="5517328" y="927959"/>
            <a:ext cx="5799007" cy="5016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772100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2C5F0FA-5065-4A7F-A22E-E03DDAC67FB3}"/>
              </a:ext>
            </a:extLst>
          </p:cNvPr>
          <p:cNvSpPr>
            <a:spLocks noGrp="1"/>
          </p:cNvSpPr>
          <p:nvPr>
            <p:ph type="title"/>
          </p:nvPr>
        </p:nvSpPr>
        <p:spPr>
          <a:xfrm>
            <a:off x="5951728" y="585216"/>
            <a:ext cx="5740739" cy="1499616"/>
          </a:xfrm>
        </p:spPr>
        <p:txBody>
          <a:bodyPr>
            <a:noAutofit/>
          </a:bodyPr>
          <a:lstStyle/>
          <a:p>
            <a:r>
              <a:rPr lang="fr-FR" sz="4000" dirty="0">
                <a:solidFill>
                  <a:schemeClr val="accent1"/>
                </a:solidFill>
              </a:rPr>
              <a:t>ABANDONNER LA CULTURE PRODUIT POUR EMBRASSER UNE CULTURE CLIENT</a:t>
            </a:r>
          </a:p>
        </p:txBody>
      </p:sp>
      <p:pic>
        <p:nvPicPr>
          <p:cNvPr id="17" name="Espace réservé du contenu 2">
            <a:extLst>
              <a:ext uri="{FF2B5EF4-FFF2-40B4-BE49-F238E27FC236}">
                <a16:creationId xmlns:a16="http://schemas.microsoft.com/office/drawing/2014/main" id="{0A0A1C33-819D-472F-A17A-7BF543E130B6}"/>
              </a:ext>
            </a:extLst>
          </p:cNvPr>
          <p:cNvPicPr>
            <a:picLocks noChangeAspect="1"/>
          </p:cNvPicPr>
          <p:nvPr/>
        </p:nvPicPr>
        <p:blipFill rotWithShape="1">
          <a:blip r:embed="rId2"/>
          <a:srcRect l="36544" r="25068" b="-1"/>
          <a:stretch/>
        </p:blipFill>
        <p:spPr>
          <a:xfrm>
            <a:off x="484635" y="484632"/>
            <a:ext cx="3248521" cy="3511948"/>
          </a:xfrm>
          <a:prstGeom prst="rect">
            <a:avLst/>
          </a:prstGeom>
        </p:spPr>
      </p:pic>
      <p:sp>
        <p:nvSpPr>
          <p:cNvPr id="22" name="Rectangle 21">
            <a:extLst>
              <a:ext uri="{FF2B5EF4-FFF2-40B4-BE49-F238E27FC236}">
                <a16:creationId xmlns:a16="http://schemas.microsoft.com/office/drawing/2014/main" id="{50F78CF7-743D-4F97-AEAF-6D872AEF4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84632"/>
            <a:ext cx="1082693" cy="35119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7DCBFCC-8C5F-4A93-997F-0A2BB3F0DF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Espace réservé du contenu 1">
            <a:extLst>
              <a:ext uri="{FF2B5EF4-FFF2-40B4-BE49-F238E27FC236}">
                <a16:creationId xmlns:a16="http://schemas.microsoft.com/office/drawing/2014/main" id="{04288F20-9A56-4B5D-A80F-9E2B67D5E81D}"/>
              </a:ext>
            </a:extLst>
          </p:cNvPr>
          <p:cNvPicPr>
            <a:picLocks noChangeAspect="1"/>
          </p:cNvPicPr>
          <p:nvPr/>
        </p:nvPicPr>
        <p:blipFill rotWithShape="1">
          <a:blip r:embed="rId3"/>
          <a:srcRect t="160" r="4" b="11592"/>
          <a:stretch/>
        </p:blipFill>
        <p:spPr>
          <a:xfrm>
            <a:off x="484633" y="4150596"/>
            <a:ext cx="4495802" cy="2231808"/>
          </a:xfrm>
          <a:prstGeom prst="rect">
            <a:avLst/>
          </a:prstGeom>
        </p:spPr>
      </p:pic>
      <p:pic>
        <p:nvPicPr>
          <p:cNvPr id="4" name="Espace réservé du contenu 3">
            <a:extLst>
              <a:ext uri="{FF2B5EF4-FFF2-40B4-BE49-F238E27FC236}">
                <a16:creationId xmlns:a16="http://schemas.microsoft.com/office/drawing/2014/main" id="{85D1D736-0DCF-48A4-BE95-2AB13F096EC5}"/>
              </a:ext>
            </a:extLst>
          </p:cNvPr>
          <p:cNvPicPr>
            <a:picLocks noGrp="1" noChangeAspect="1"/>
          </p:cNvPicPr>
          <p:nvPr>
            <p:ph idx="1"/>
          </p:nvPr>
        </p:nvPicPr>
        <p:blipFill>
          <a:blip r:embed="rId4"/>
          <a:stretch>
            <a:fillRect/>
          </a:stretch>
        </p:blipFill>
        <p:spPr>
          <a:xfrm>
            <a:off x="5951538" y="2682875"/>
            <a:ext cx="5740400" cy="3228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5904592"/>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026EEC-871C-484E-8F19-1F8AAE963FCE}"/>
              </a:ext>
            </a:extLst>
          </p:cNvPr>
          <p:cNvSpPr>
            <a:spLocks noGrp="1"/>
          </p:cNvSpPr>
          <p:nvPr>
            <p:ph type="title"/>
          </p:nvPr>
        </p:nvSpPr>
        <p:spPr/>
        <p:txBody>
          <a:bodyPr>
            <a:normAutofit/>
          </a:bodyPr>
          <a:lstStyle/>
          <a:p>
            <a:r>
              <a:rPr lang="fr-FR" sz="4000" dirty="0">
                <a:solidFill>
                  <a:schemeClr val="accent1"/>
                </a:solidFill>
              </a:rPr>
              <a:t>BIEN CONNAITRE SES CLIENTS</a:t>
            </a:r>
          </a:p>
        </p:txBody>
      </p:sp>
      <p:pic>
        <p:nvPicPr>
          <p:cNvPr id="10" name="Espace réservé du contenu 9">
            <a:extLst>
              <a:ext uri="{FF2B5EF4-FFF2-40B4-BE49-F238E27FC236}">
                <a16:creationId xmlns:a16="http://schemas.microsoft.com/office/drawing/2014/main" id="{5490489E-E0CA-4328-888C-42DB022E9908}"/>
              </a:ext>
            </a:extLst>
          </p:cNvPr>
          <p:cNvPicPr>
            <a:picLocks noGrp="1" noChangeAspect="1"/>
          </p:cNvPicPr>
          <p:nvPr>
            <p:ph idx="1"/>
          </p:nvPr>
        </p:nvPicPr>
        <p:blipFill>
          <a:blip r:embed="rId2"/>
          <a:stretch>
            <a:fillRect/>
          </a:stretch>
        </p:blipFill>
        <p:spPr>
          <a:xfrm>
            <a:off x="1731579" y="2286000"/>
            <a:ext cx="8304980" cy="4022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9918116"/>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9E3E8E9E-EC91-4DDD-B56E-4A5B413B9E3B}"/>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z="4000" kern="1200" cap="all" spc="200" baseline="0" dirty="0">
                <a:solidFill>
                  <a:schemeClr val="accent1"/>
                </a:solidFill>
                <a:latin typeface="+mj-lt"/>
                <a:ea typeface="+mj-ea"/>
                <a:cs typeface="+mj-cs"/>
              </a:rPr>
              <a:t>ALLER PLUS LOIN-DISTINGUER </a:t>
            </a:r>
            <a:br>
              <a:rPr lang="en-US" sz="4000" kern="1200" cap="all" spc="200" baseline="0" dirty="0">
                <a:solidFill>
                  <a:schemeClr val="accent1"/>
                </a:solidFill>
                <a:latin typeface="+mj-lt"/>
                <a:ea typeface="+mj-ea"/>
                <a:cs typeface="+mj-cs"/>
              </a:rPr>
            </a:br>
            <a:r>
              <a:rPr lang="en-US" sz="4000" kern="1200" cap="all" spc="200" baseline="0" dirty="0">
                <a:solidFill>
                  <a:schemeClr val="accent1"/>
                </a:solidFill>
                <a:latin typeface="+mj-lt"/>
                <a:ea typeface="+mj-ea"/>
                <a:cs typeface="+mj-cs"/>
              </a:rPr>
              <a:t>« FEATURES » et « BENEFITS »</a:t>
            </a:r>
          </a:p>
        </p:txBody>
      </p:sp>
      <p:pic>
        <p:nvPicPr>
          <p:cNvPr id="3" name="Image 2">
            <a:extLst>
              <a:ext uri="{FF2B5EF4-FFF2-40B4-BE49-F238E27FC236}">
                <a16:creationId xmlns:a16="http://schemas.microsoft.com/office/drawing/2014/main" id="{91C59A8B-BCBC-437C-9B09-2ACC44B5E318}"/>
              </a:ext>
            </a:extLst>
          </p:cNvPr>
          <p:cNvPicPr>
            <a:picLocks noChangeAspect="1"/>
          </p:cNvPicPr>
          <p:nvPr/>
        </p:nvPicPr>
        <p:blipFill rotWithShape="1">
          <a:blip r:embed="rId2"/>
          <a:srcRect t="10014" b="14610"/>
          <a:stretch/>
        </p:blipFill>
        <p:spPr>
          <a:xfrm>
            <a:off x="20" y="10"/>
            <a:ext cx="12191980" cy="4571990"/>
          </a:xfrm>
          <a:prstGeom prst="rect">
            <a:avLst/>
          </a:prstGeom>
        </p:spPr>
      </p:pic>
    </p:spTree>
    <p:extLst>
      <p:ext uri="{BB962C8B-B14F-4D97-AF65-F5344CB8AC3E}">
        <p14:creationId xmlns:p14="http://schemas.microsoft.com/office/powerpoint/2010/main" val="614231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78838D-93E4-4EB4-A25D-80D1236A55FA}"/>
              </a:ext>
            </a:extLst>
          </p:cNvPr>
          <p:cNvSpPr>
            <a:spLocks noGrp="1"/>
          </p:cNvSpPr>
          <p:nvPr>
            <p:ph type="title"/>
          </p:nvPr>
        </p:nvSpPr>
        <p:spPr>
          <a:xfrm>
            <a:off x="1024128" y="585216"/>
            <a:ext cx="5867061" cy="1499616"/>
          </a:xfrm>
        </p:spPr>
        <p:txBody>
          <a:bodyPr>
            <a:normAutofit/>
          </a:bodyPr>
          <a:lstStyle/>
          <a:p>
            <a:r>
              <a:rPr lang="fr-FR" sz="4000" dirty="0">
                <a:solidFill>
                  <a:schemeClr val="accent1"/>
                </a:solidFill>
              </a:rPr>
              <a:t>Agir en ayant </a:t>
            </a:r>
            <a:r>
              <a:rPr lang="fr-FR" sz="4000" dirty="0" err="1">
                <a:solidFill>
                  <a:schemeClr val="accent1"/>
                </a:solidFill>
              </a:rPr>
              <a:t>ConSCIENCE</a:t>
            </a:r>
            <a:r>
              <a:rPr lang="fr-FR" sz="4000" dirty="0">
                <a:solidFill>
                  <a:schemeClr val="accent1"/>
                </a:solidFill>
              </a:rPr>
              <a:t> de ses forces et faiblesses</a:t>
            </a:r>
          </a:p>
        </p:txBody>
      </p:sp>
      <p:pic>
        <p:nvPicPr>
          <p:cNvPr id="7" name="Espace réservé du contenu 3">
            <a:extLst>
              <a:ext uri="{FF2B5EF4-FFF2-40B4-BE49-F238E27FC236}">
                <a16:creationId xmlns:a16="http://schemas.microsoft.com/office/drawing/2014/main" id="{7ED7D89C-34B8-4989-94FD-F1A4037466D3}"/>
              </a:ext>
            </a:extLst>
          </p:cNvPr>
          <p:cNvPicPr>
            <a:picLocks noChangeAspect="1"/>
          </p:cNvPicPr>
          <p:nvPr/>
        </p:nvPicPr>
        <p:blipFill>
          <a:blip r:embed="rId2"/>
          <a:stretch>
            <a:fillRect/>
          </a:stretch>
        </p:blipFill>
        <p:spPr>
          <a:xfrm>
            <a:off x="1024128" y="2762335"/>
            <a:ext cx="5867061" cy="2933530"/>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FB3D060-5454-4B64-8679-39E01C9C2C05}"/>
              </a:ext>
            </a:extLst>
          </p:cNvPr>
          <p:cNvSpPr>
            <a:spLocks noGrp="1"/>
          </p:cNvSpPr>
          <p:nvPr>
            <p:ph idx="1"/>
          </p:nvPr>
        </p:nvSpPr>
        <p:spPr>
          <a:xfrm>
            <a:off x="8021490" y="585216"/>
            <a:ext cx="3527043" cy="5586984"/>
          </a:xfrm>
        </p:spPr>
        <p:txBody>
          <a:bodyPr anchor="ctr">
            <a:normAutofit/>
          </a:bodyPr>
          <a:lstStyle/>
          <a:p>
            <a:endParaRPr lang="en-US" sz="2000">
              <a:solidFill>
                <a:srgbClr val="FFFFFF"/>
              </a:solidFill>
            </a:endParaRPr>
          </a:p>
        </p:txBody>
      </p:sp>
    </p:spTree>
    <p:extLst>
      <p:ext uri="{BB962C8B-B14F-4D97-AF65-F5344CB8AC3E}">
        <p14:creationId xmlns:p14="http://schemas.microsoft.com/office/powerpoint/2010/main" val="1279733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16C3D1A6-61A0-46C8-AC2D-F90F43DD6042}"/>
              </a:ext>
            </a:extLst>
          </p:cNvPr>
          <p:cNvPicPr>
            <a:picLocks noChangeAspect="1"/>
          </p:cNvPicPr>
          <p:nvPr/>
        </p:nvPicPr>
        <p:blipFill rotWithShape="1">
          <a:blip r:embed="rId3"/>
          <a:srcRect l="10247" t="9091" r="17834"/>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4FE1B9C8-0443-4506-BBD6-3AF8DE46D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CD0E89F2-C4C5-4971-874C-8CF9653F8A5E}"/>
              </a:ext>
            </a:extLst>
          </p:cNvPr>
          <p:cNvSpPr>
            <a:spLocks noGrp="1"/>
          </p:cNvSpPr>
          <p:nvPr>
            <p:ph type="title"/>
          </p:nvPr>
        </p:nvSpPr>
        <p:spPr>
          <a:xfrm>
            <a:off x="457200" y="4960137"/>
            <a:ext cx="7772400" cy="1463040"/>
          </a:xfrm>
        </p:spPr>
        <p:txBody>
          <a:bodyPr vert="horz" lIns="91440" tIns="45720" rIns="91440" bIns="45720" rtlCol="0" anchor="ctr">
            <a:normAutofit fontScale="90000"/>
          </a:bodyPr>
          <a:lstStyle/>
          <a:p>
            <a:pPr algn="r"/>
            <a:br>
              <a:rPr lang="en-US" sz="4400" kern="1200" cap="all" spc="200" baseline="0" dirty="0">
                <a:solidFill>
                  <a:srgbClr val="00B0F0"/>
                </a:solidFill>
                <a:latin typeface="+mj-lt"/>
                <a:ea typeface="+mj-ea"/>
                <a:cs typeface="+mj-cs"/>
              </a:rPr>
            </a:br>
            <a:r>
              <a:rPr lang="en-US" sz="4400" kern="1200" cap="all" spc="200" baseline="0" dirty="0">
                <a:solidFill>
                  <a:srgbClr val="00B0F0"/>
                </a:solidFill>
                <a:latin typeface="+mj-lt"/>
                <a:ea typeface="+mj-ea"/>
                <a:cs typeface="+mj-cs"/>
              </a:rPr>
              <a:t>VRAI </a:t>
            </a:r>
            <a:r>
              <a:rPr lang="fr-FR" sz="4400" kern="1200" cap="all" spc="200" baseline="0" dirty="0">
                <a:solidFill>
                  <a:srgbClr val="00B0F0"/>
                </a:solidFill>
                <a:latin typeface="+mj-lt"/>
                <a:ea typeface="+mj-ea"/>
                <a:cs typeface="+mj-cs"/>
              </a:rPr>
              <a:t>Pouvoir ET PROMESSES des marques</a:t>
            </a:r>
            <a:br>
              <a:rPr lang="fr-FR" sz="3500" kern="1200" cap="all" spc="200" baseline="0" dirty="0">
                <a:solidFill>
                  <a:schemeClr val="tx1">
                    <a:lumMod val="95000"/>
                    <a:lumOff val="5000"/>
                  </a:schemeClr>
                </a:solidFill>
                <a:latin typeface="+mj-lt"/>
                <a:ea typeface="+mj-ea"/>
                <a:cs typeface="+mj-cs"/>
              </a:rPr>
            </a:br>
            <a:endParaRPr lang="fr-FR" sz="3500" kern="1200" cap="all" spc="200" baseline="0" dirty="0">
              <a:solidFill>
                <a:schemeClr val="tx1">
                  <a:lumMod val="95000"/>
                  <a:lumOff val="5000"/>
                </a:schemeClr>
              </a:solidFill>
              <a:latin typeface="+mj-lt"/>
              <a:ea typeface="+mj-ea"/>
              <a:cs typeface="+mj-cs"/>
            </a:endParaRPr>
          </a:p>
        </p:txBody>
      </p:sp>
      <p:cxnSp>
        <p:nvCxnSpPr>
          <p:cNvPr id="21" name="Straight Connector 20">
            <a:extLst>
              <a:ext uri="{FF2B5EF4-FFF2-40B4-BE49-F238E27FC236}">
                <a16:creationId xmlns:a16="http://schemas.microsoft.com/office/drawing/2014/main" id="{354C29FE-6D99-4083-90D8-9683EA5D4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216711"/>
      </p:ext>
    </p:extLst>
  </p:cSld>
  <p:clrMapOvr>
    <a:masterClrMapping/>
  </p:clrMapOvr>
  <mc:AlternateContent xmlns:mc="http://schemas.openxmlformats.org/markup-compatibility/2006" xmlns:p14="http://schemas.microsoft.com/office/powerpoint/2010/main">
    <mc:Choice Requires="p14">
      <p:transition spd="slow" p14:dur="200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re 1">
            <a:extLst>
              <a:ext uri="{FF2B5EF4-FFF2-40B4-BE49-F238E27FC236}">
                <a16:creationId xmlns:a16="http://schemas.microsoft.com/office/drawing/2014/main" id="{1997F1CB-20E2-4447-B2A2-45D77CB08AC8}"/>
              </a:ext>
            </a:extLst>
          </p:cNvPr>
          <p:cNvSpPr>
            <a:spLocks noGrp="1"/>
          </p:cNvSpPr>
          <p:nvPr>
            <p:ph type="title"/>
          </p:nvPr>
        </p:nvSpPr>
        <p:spPr>
          <a:xfrm>
            <a:off x="524256" y="4767072"/>
            <a:ext cx="6594189" cy="1625210"/>
          </a:xfrm>
        </p:spPr>
        <p:txBody>
          <a:bodyPr>
            <a:normAutofit/>
          </a:bodyPr>
          <a:lstStyle/>
          <a:p>
            <a:pPr algn="r"/>
            <a:r>
              <a:rPr lang="en-US" sz="4000" dirty="0">
                <a:solidFill>
                  <a:srgbClr val="FFFFFF"/>
                </a:solidFill>
              </a:rPr>
              <a:t>Et le logo </a:t>
            </a:r>
            <a:r>
              <a:rPr lang="en-US" sz="4000" dirty="0" err="1">
                <a:solidFill>
                  <a:srgbClr val="FFFFFF"/>
                </a:solidFill>
              </a:rPr>
              <a:t>disparut</a:t>
            </a:r>
            <a:endParaRPr lang="en-US" sz="4000" dirty="0">
              <a:solidFill>
                <a:srgbClr val="FFFFFF"/>
              </a:solidFill>
            </a:endParaRPr>
          </a:p>
        </p:txBody>
      </p:sp>
      <p:pic>
        <p:nvPicPr>
          <p:cNvPr id="7" name="Espace réservé du contenu 3">
            <a:extLst>
              <a:ext uri="{FF2B5EF4-FFF2-40B4-BE49-F238E27FC236}">
                <a16:creationId xmlns:a16="http://schemas.microsoft.com/office/drawing/2014/main" id="{7C66CDA4-F881-4D47-B008-90119C79EA3C}"/>
              </a:ext>
            </a:extLst>
          </p:cNvPr>
          <p:cNvPicPr>
            <a:picLocks noChangeAspect="1"/>
          </p:cNvPicPr>
          <p:nvPr/>
        </p:nvPicPr>
        <p:blipFill rotWithShape="1">
          <a:blip r:embed="rId2"/>
          <a:srcRect r="1" b="22411"/>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548171649"/>
      </p:ext>
    </p:extLst>
  </p:cSld>
  <p:clrMapOvr>
    <a:masterClrMapping/>
  </p:clrMapOvr>
  <mc:AlternateContent xmlns:mc="http://schemas.openxmlformats.org/markup-compatibility/2006" xmlns:p14="http://schemas.microsoft.com/office/powerpoint/2010/main">
    <mc:Choice Requires="p14">
      <p:transition spd="slow" p14:dur="3000">
        <p14:ferris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59E373-E0E1-4BFD-AFC1-D0FEB5B6B025}"/>
              </a:ext>
            </a:extLst>
          </p:cNvPr>
          <p:cNvSpPr>
            <a:spLocks noGrp="1"/>
          </p:cNvSpPr>
          <p:nvPr>
            <p:ph type="title"/>
          </p:nvPr>
        </p:nvSpPr>
        <p:spPr/>
        <p:txBody>
          <a:bodyPr>
            <a:normAutofit/>
          </a:bodyPr>
          <a:lstStyle/>
          <a:p>
            <a:r>
              <a:rPr lang="en-US" sz="4000" dirty="0">
                <a:solidFill>
                  <a:srgbClr val="00B0F0"/>
                </a:solidFill>
              </a:rPr>
              <a:t>LES TROIS DIMENSIONS DU SERVICE</a:t>
            </a:r>
          </a:p>
        </p:txBody>
      </p:sp>
      <p:sp>
        <p:nvSpPr>
          <p:cNvPr id="3" name="Espace réservé du contenu 2">
            <a:extLst>
              <a:ext uri="{FF2B5EF4-FFF2-40B4-BE49-F238E27FC236}">
                <a16:creationId xmlns:a16="http://schemas.microsoft.com/office/drawing/2014/main" id="{8F4CBD74-0AB7-4E22-9FB8-B01199C221AA}"/>
              </a:ext>
            </a:extLst>
          </p:cNvPr>
          <p:cNvSpPr>
            <a:spLocks noGrp="1"/>
          </p:cNvSpPr>
          <p:nvPr>
            <p:ph sz="half" idx="1"/>
          </p:nvPr>
        </p:nvSpPr>
        <p:spPr/>
        <p:txBody>
          <a:bodyPr/>
          <a:lstStyle/>
          <a:p>
            <a:pPr marL="342900" marR="0" lvl="0" indent="-342900" algn="just">
              <a:lnSpc>
                <a:spcPct val="107000"/>
              </a:lnSpc>
              <a:spcBef>
                <a:spcPts val="0"/>
              </a:spcBef>
              <a:spcAft>
                <a:spcPts val="0"/>
              </a:spcAft>
              <a:buFont typeface="Wingdings" panose="05000000000000000000" pitchFamily="2" charset="2"/>
              <a:buChar char=""/>
            </a:pPr>
            <a:r>
              <a:rPr lang="fr-FR" sz="2400" dirty="0">
                <a:latin typeface="Palatino Linotype" panose="02040502050505030304" pitchFamily="18" charset="0"/>
                <a:ea typeface="Calibri" panose="020F0502020204030204" pitchFamily="34" charset="0"/>
                <a:cs typeface="Times New Roman" panose="02020603050405020304" pitchFamily="18" charset="0"/>
              </a:rPr>
              <a:t>Dimension professionnelle </a:t>
            </a:r>
          </a:p>
          <a:p>
            <a:pPr marL="342900" marR="0" lvl="0" indent="-342900" algn="just">
              <a:lnSpc>
                <a:spcPct val="107000"/>
              </a:lnSpc>
              <a:spcBef>
                <a:spcPts val="0"/>
              </a:spcBef>
              <a:spcAft>
                <a:spcPts val="0"/>
              </a:spcAft>
              <a:buFont typeface="Wingdings" panose="05000000000000000000" pitchFamily="2" charset="2"/>
              <a:buChar char=""/>
            </a:pPr>
            <a:r>
              <a:rPr lang="fr-FR" sz="2400" dirty="0">
                <a:latin typeface="Palatino Linotype" panose="02040502050505030304" pitchFamily="18" charset="0"/>
                <a:ea typeface="Calibri" panose="020F0502020204030204" pitchFamily="34" charset="0"/>
                <a:cs typeface="Times New Roman" panose="02020603050405020304" pitchFamily="18" charset="0"/>
              </a:rPr>
              <a:t>Dimension humaine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fr-FR" sz="2400" dirty="0">
                <a:latin typeface="Palatino Linotype" panose="02040502050505030304" pitchFamily="18" charset="0"/>
                <a:ea typeface="Calibri" panose="020F0502020204030204" pitchFamily="34" charset="0"/>
                <a:cs typeface="Times New Roman" panose="02020603050405020304" pitchFamily="18" charset="0"/>
              </a:rPr>
              <a:t>Dimension esthétique</a:t>
            </a:r>
            <a:endParaRPr lang="en-US" dirty="0"/>
          </a:p>
        </p:txBody>
      </p:sp>
      <p:pic>
        <p:nvPicPr>
          <p:cNvPr id="7" name="Espace réservé du contenu 6">
            <a:extLst>
              <a:ext uri="{FF2B5EF4-FFF2-40B4-BE49-F238E27FC236}">
                <a16:creationId xmlns:a16="http://schemas.microsoft.com/office/drawing/2014/main" id="{A6F88758-BE43-4670-B6BE-0C3AAEDEA049}"/>
              </a:ext>
            </a:extLst>
          </p:cNvPr>
          <p:cNvPicPr>
            <a:picLocks noGrp="1" noChangeAspect="1"/>
          </p:cNvPicPr>
          <p:nvPr>
            <p:ph sz="half" idx="2"/>
          </p:nvPr>
        </p:nvPicPr>
        <p:blipFill>
          <a:blip r:embed="rId2"/>
          <a:stretch>
            <a:fillRect/>
          </a:stretch>
        </p:blipFill>
        <p:spPr>
          <a:xfrm>
            <a:off x="5410153" y="2084832"/>
            <a:ext cx="5757719" cy="4023360"/>
          </a:xfrm>
        </p:spPr>
      </p:pic>
    </p:spTree>
    <p:extLst>
      <p:ext uri="{BB962C8B-B14F-4D97-AF65-F5344CB8AC3E}">
        <p14:creationId xmlns:p14="http://schemas.microsoft.com/office/powerpoint/2010/main" val="4064863851"/>
      </p:ext>
    </p:extLst>
  </p:cSld>
  <p:clrMapOvr>
    <a:masterClrMapping/>
  </p:clrMapOvr>
  <mc:AlternateContent xmlns:mc="http://schemas.openxmlformats.org/markup-compatibility/2006" xmlns:p14="http://schemas.microsoft.com/office/powerpoint/2010/main">
    <mc:Choice Requires="p14">
      <p:transition spd="slow" p14:dur="25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E59668-3C21-4C75-9F1D-FC8FC2F32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Oval 5">
            <a:extLst>
              <a:ext uri="{FF2B5EF4-FFF2-40B4-BE49-F238E27FC236}">
                <a16:creationId xmlns:a16="http://schemas.microsoft.com/office/drawing/2014/main" id="{52A002CF-6EAF-497D-9B9B-EF9F4451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BF631B04-CB79-4ABB-B631-511E05B25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0481CA86-EF04-4CCF-855B-0D3FA1216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6AAADF3-4504-485E-9FD1-A0115962B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9349" y="0"/>
            <a:ext cx="46200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59271" y="681318"/>
            <a:ext cx="3492552" cy="3221475"/>
          </a:xfrm>
        </p:spPr>
        <p:txBody>
          <a:bodyPr vert="horz" lIns="91440" tIns="45720" rIns="91440" bIns="45720" rtlCol="0" anchor="b">
            <a:normAutofit/>
          </a:bodyPr>
          <a:lstStyle/>
          <a:p>
            <a:r>
              <a:rPr lang="en-US" sz="4000" spc="200" dirty="0">
                <a:solidFill>
                  <a:srgbClr val="FFFFFF"/>
                </a:solidFill>
              </a:rPr>
              <a:t>QU’EST-CE-QUI VOUS FAIT DOUTER?</a:t>
            </a:r>
          </a:p>
        </p:txBody>
      </p:sp>
      <p:pic>
        <p:nvPicPr>
          <p:cNvPr id="21" name="Espace réservé du contenu 3">
            <a:extLst>
              <a:ext uri="{FF2B5EF4-FFF2-40B4-BE49-F238E27FC236}">
                <a16:creationId xmlns:a16="http://schemas.microsoft.com/office/drawing/2014/main" id="{532A3324-7ECD-41F6-945A-7900A04AB9B3}"/>
              </a:ext>
            </a:extLst>
          </p:cNvPr>
          <p:cNvPicPr>
            <a:picLocks noChangeAspect="1"/>
          </p:cNvPicPr>
          <p:nvPr/>
        </p:nvPicPr>
        <p:blipFill rotWithShape="1">
          <a:blip r:embed="rId2"/>
          <a:srcRect r="2" b="30631"/>
          <a:stretch/>
        </p:blipFill>
        <p:spPr>
          <a:xfrm>
            <a:off x="-1" y="-975"/>
            <a:ext cx="3629321" cy="3356917"/>
          </a:xfrm>
          <a:prstGeom prst="rect">
            <a:avLst/>
          </a:prstGeom>
        </p:spPr>
      </p:pic>
      <p:pic>
        <p:nvPicPr>
          <p:cNvPr id="6" name="Espace réservé du contenu 2">
            <a:extLst>
              <a:ext uri="{FF2B5EF4-FFF2-40B4-BE49-F238E27FC236}">
                <a16:creationId xmlns:a16="http://schemas.microsoft.com/office/drawing/2014/main" id="{3303513A-90E9-4127-96AB-292C76874D00}"/>
              </a:ext>
            </a:extLst>
          </p:cNvPr>
          <p:cNvPicPr>
            <a:picLocks noChangeAspect="1"/>
          </p:cNvPicPr>
          <p:nvPr/>
        </p:nvPicPr>
        <p:blipFill rotWithShape="1">
          <a:blip r:embed="rId3"/>
          <a:srcRect l="10253" r="8541" b="-4"/>
          <a:stretch/>
        </p:blipFill>
        <p:spPr>
          <a:xfrm>
            <a:off x="3789575" y="10"/>
            <a:ext cx="3633464" cy="3355932"/>
          </a:xfrm>
          <a:prstGeom prst="rect">
            <a:avLst/>
          </a:prstGeom>
        </p:spPr>
      </p:pic>
      <p:pic>
        <p:nvPicPr>
          <p:cNvPr id="24" name="Espace réservé du contenu 4">
            <a:extLst>
              <a:ext uri="{FF2B5EF4-FFF2-40B4-BE49-F238E27FC236}">
                <a16:creationId xmlns:a16="http://schemas.microsoft.com/office/drawing/2014/main" id="{343A3743-0BDC-43E8-B757-9899EE56ACE0}"/>
              </a:ext>
            </a:extLst>
          </p:cNvPr>
          <p:cNvPicPr>
            <a:picLocks noChangeAspect="1"/>
          </p:cNvPicPr>
          <p:nvPr/>
        </p:nvPicPr>
        <p:blipFill rotWithShape="1">
          <a:blip r:embed="rId4"/>
          <a:srcRect l="4542" r="-1" b="-1"/>
          <a:stretch/>
        </p:blipFill>
        <p:spPr>
          <a:xfrm>
            <a:off x="-4144" y="3494689"/>
            <a:ext cx="7423238" cy="3363311"/>
          </a:xfrm>
          <a:prstGeom prst="rect">
            <a:avLst/>
          </a:prstGeom>
        </p:spPr>
      </p:pic>
      <p:cxnSp>
        <p:nvCxnSpPr>
          <p:cNvPr id="39" name="Straight Connector 38">
            <a:extLst>
              <a:ext uri="{FF2B5EF4-FFF2-40B4-BE49-F238E27FC236}">
                <a16:creationId xmlns:a16="http://schemas.microsoft.com/office/drawing/2014/main" id="{1511B80B-EF72-4801-A384-8D8275769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4566" y="3925122"/>
            <a:ext cx="29260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52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84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738F312-01FD-4CB0-B00E-40FF5024F3D2}"/>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dirty="0">
                <a:solidFill>
                  <a:schemeClr val="accent1"/>
                </a:solidFill>
              </a:rPr>
              <a:t>LA GENTILLESSE, </a:t>
            </a:r>
            <a:r>
              <a:rPr lang="en-US" dirty="0" err="1">
                <a:solidFill>
                  <a:schemeClr val="accent1"/>
                </a:solidFill>
              </a:rPr>
              <a:t>une</a:t>
            </a:r>
            <a:r>
              <a:rPr lang="en-US" dirty="0">
                <a:solidFill>
                  <a:schemeClr val="accent1"/>
                </a:solidFill>
              </a:rPr>
              <a:t> faiblesse?  </a:t>
            </a:r>
            <a:br>
              <a:rPr lang="en-US" dirty="0">
                <a:solidFill>
                  <a:schemeClr val="accent1"/>
                </a:solidFill>
              </a:rPr>
            </a:br>
            <a:r>
              <a:rPr lang="en-US" sz="2800" dirty="0">
                <a:solidFill>
                  <a:schemeClr val="accent1"/>
                </a:solidFill>
                <a:latin typeface="Ink Free" panose="03080402000500000000" pitchFamily="66" charset="0"/>
              </a:rPr>
              <a:t>Think twice !</a:t>
            </a:r>
          </a:p>
        </p:txBody>
      </p:sp>
      <p:pic>
        <p:nvPicPr>
          <p:cNvPr id="5" name="Espace réservé du contenu 4">
            <a:extLst>
              <a:ext uri="{FF2B5EF4-FFF2-40B4-BE49-F238E27FC236}">
                <a16:creationId xmlns:a16="http://schemas.microsoft.com/office/drawing/2014/main" id="{A6B0B988-35E1-4982-ACE8-05D58E8D98BF}"/>
              </a:ext>
            </a:extLst>
          </p:cNvPr>
          <p:cNvPicPr>
            <a:picLocks noGrp="1" noChangeAspect="1"/>
          </p:cNvPicPr>
          <p:nvPr>
            <p:ph idx="1"/>
          </p:nvPr>
        </p:nvPicPr>
        <p:blipFill rotWithShape="1">
          <a:blip r:embed="rId2"/>
          <a:srcRect l="3338"/>
          <a:stretch/>
        </p:blipFill>
        <p:spPr>
          <a:xfrm>
            <a:off x="327547" y="191104"/>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texte 3">
            <a:extLst>
              <a:ext uri="{FF2B5EF4-FFF2-40B4-BE49-F238E27FC236}">
                <a16:creationId xmlns:a16="http://schemas.microsoft.com/office/drawing/2014/main" id="{BDBA0093-DDCA-469E-BF7C-3F6181C71F07}"/>
              </a:ext>
            </a:extLst>
          </p:cNvPr>
          <p:cNvSpPr>
            <a:spLocks noGrp="1"/>
          </p:cNvSpPr>
          <p:nvPr>
            <p:ph type="body" sz="half" idx="2"/>
          </p:nvPr>
        </p:nvSpPr>
        <p:spPr>
          <a:xfrm>
            <a:off x="8029319" y="917725"/>
            <a:ext cx="3424739" cy="4852362"/>
          </a:xfrm>
        </p:spPr>
        <p:txBody>
          <a:bodyPr vert="horz" lIns="45720" tIns="45720" rIns="45720" bIns="45720" rtlCol="0" anchor="ctr">
            <a:normAutofit/>
          </a:bodyPr>
          <a:lstStyle/>
          <a:p>
            <a:pPr marL="342900" indent="-342900">
              <a:lnSpc>
                <a:spcPct val="90000"/>
              </a:lnSpc>
              <a:buFont typeface="+mj-lt"/>
              <a:buAutoNum type="arabicPeriod"/>
            </a:pPr>
            <a:r>
              <a:rPr lang="en-US" sz="2000" dirty="0">
                <a:solidFill>
                  <a:srgbClr val="FFFFFF"/>
                </a:solidFill>
              </a:rPr>
              <a:t>BIENVEILLANCE</a:t>
            </a:r>
          </a:p>
          <a:p>
            <a:pPr marL="342900" indent="-342900">
              <a:lnSpc>
                <a:spcPct val="90000"/>
              </a:lnSpc>
              <a:buFont typeface="+mj-lt"/>
              <a:buAutoNum type="arabicPeriod"/>
            </a:pPr>
            <a:r>
              <a:rPr lang="en-US" sz="2000" dirty="0">
                <a:solidFill>
                  <a:srgbClr val="FFFFFF"/>
                </a:solidFill>
              </a:rPr>
              <a:t>INTEGRITE</a:t>
            </a:r>
          </a:p>
          <a:p>
            <a:pPr marL="342900" indent="-342900">
              <a:lnSpc>
                <a:spcPct val="90000"/>
              </a:lnSpc>
              <a:buFont typeface="+mj-lt"/>
              <a:buAutoNum type="arabicPeriod"/>
            </a:pPr>
            <a:r>
              <a:rPr lang="en-US" sz="2000" dirty="0">
                <a:solidFill>
                  <a:srgbClr val="FFFFFF"/>
                </a:solidFill>
              </a:rPr>
              <a:t>HUMILITE</a:t>
            </a:r>
          </a:p>
          <a:p>
            <a:pPr marL="342900" indent="-342900">
              <a:lnSpc>
                <a:spcPct val="90000"/>
              </a:lnSpc>
              <a:buFont typeface="+mj-lt"/>
              <a:buAutoNum type="arabicPeriod"/>
            </a:pPr>
            <a:r>
              <a:rPr lang="en-US" sz="2000" dirty="0">
                <a:solidFill>
                  <a:srgbClr val="FFFFFF"/>
                </a:solidFill>
              </a:rPr>
              <a:t>PATIENCE</a:t>
            </a:r>
          </a:p>
          <a:p>
            <a:pPr marL="342900" indent="-342900">
              <a:lnSpc>
                <a:spcPct val="90000"/>
              </a:lnSpc>
              <a:buFont typeface="+mj-lt"/>
              <a:buAutoNum type="arabicPeriod"/>
            </a:pPr>
            <a:r>
              <a:rPr lang="en-US" sz="2000" dirty="0">
                <a:solidFill>
                  <a:srgbClr val="FFFFFF"/>
                </a:solidFill>
              </a:rPr>
              <a:t>GENEROSITE </a:t>
            </a:r>
          </a:p>
          <a:p>
            <a:pPr marL="342900" indent="-342900">
              <a:lnSpc>
                <a:spcPct val="90000"/>
              </a:lnSpc>
              <a:buFont typeface="+mj-lt"/>
              <a:buAutoNum type="arabicPeriod"/>
            </a:pPr>
            <a:r>
              <a:rPr lang="en-US" sz="2000" dirty="0">
                <a:solidFill>
                  <a:srgbClr val="FFFFFF"/>
                </a:solidFill>
              </a:rPr>
              <a:t>DON</a:t>
            </a:r>
          </a:p>
          <a:p>
            <a:pPr marL="342900" indent="-342900">
              <a:lnSpc>
                <a:spcPct val="90000"/>
              </a:lnSpc>
              <a:buFont typeface="+mj-lt"/>
              <a:buAutoNum type="arabicPeriod"/>
            </a:pPr>
            <a:r>
              <a:rPr lang="en-US" sz="2000" dirty="0">
                <a:solidFill>
                  <a:srgbClr val="FFFFFF"/>
                </a:solidFill>
              </a:rPr>
              <a:t>GRATITUDE</a:t>
            </a:r>
          </a:p>
          <a:p>
            <a:pPr marL="342900" indent="-342900">
              <a:lnSpc>
                <a:spcPct val="90000"/>
              </a:lnSpc>
              <a:buFont typeface="+mj-lt"/>
              <a:buAutoNum type="arabicPeriod"/>
            </a:pPr>
            <a:r>
              <a:rPr lang="en-US" sz="2000" dirty="0">
                <a:solidFill>
                  <a:srgbClr val="FFFFFF"/>
                </a:solidFill>
              </a:rPr>
              <a:t>HUMOUR</a:t>
            </a:r>
          </a:p>
          <a:p>
            <a:pPr marL="342900" indent="-342900">
              <a:lnSpc>
                <a:spcPct val="90000"/>
              </a:lnSpc>
              <a:buFont typeface="+mj-lt"/>
              <a:buAutoNum type="arabicPeriod"/>
            </a:pPr>
            <a:r>
              <a:rPr lang="en-US" sz="2000" dirty="0">
                <a:solidFill>
                  <a:srgbClr val="FFFFFF"/>
                </a:solidFill>
              </a:rPr>
              <a:t>CONVICTION</a:t>
            </a:r>
          </a:p>
          <a:p>
            <a:pPr marL="342900" indent="-342900">
              <a:lnSpc>
                <a:spcPct val="90000"/>
              </a:lnSpc>
              <a:buFont typeface="+mj-lt"/>
              <a:buAutoNum type="arabicPeriod"/>
            </a:pPr>
            <a:r>
              <a:rPr lang="en-US" sz="2000" dirty="0">
                <a:solidFill>
                  <a:srgbClr val="FFFFFF"/>
                </a:solidFill>
              </a:rPr>
              <a:t>LIMITES</a:t>
            </a:r>
          </a:p>
          <a:p>
            <a:pPr>
              <a:lnSpc>
                <a:spcPct val="90000"/>
              </a:lnSpc>
            </a:pPr>
            <a:endParaRPr lang="en-US" dirty="0">
              <a:solidFill>
                <a:srgbClr val="FFFFFF"/>
              </a:solidFill>
            </a:endParaRPr>
          </a:p>
          <a:p>
            <a:pPr>
              <a:lnSpc>
                <a:spcPct val="90000"/>
              </a:lnSpc>
            </a:pPr>
            <a:endParaRPr lang="en-US" dirty="0">
              <a:solidFill>
                <a:srgbClr val="FFFFFF"/>
              </a:solidFill>
            </a:endParaRPr>
          </a:p>
          <a:p>
            <a:pPr>
              <a:lnSpc>
                <a:spcPct val="90000"/>
              </a:lnSpc>
            </a:pPr>
            <a:endParaRPr lang="en-US" dirty="0">
              <a:solidFill>
                <a:srgbClr val="FFFFFF"/>
              </a:solidFill>
            </a:endParaRPr>
          </a:p>
        </p:txBody>
      </p:sp>
    </p:spTree>
    <p:extLst>
      <p:ext uri="{BB962C8B-B14F-4D97-AF65-F5344CB8AC3E}">
        <p14:creationId xmlns:p14="http://schemas.microsoft.com/office/powerpoint/2010/main" val="6028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4">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20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4">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20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2000" fill="hold"/>
                                        <p:tgtEl>
                                          <p:spTgt spid="4">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20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2" dur="2000" fill="hold"/>
                                        <p:tgtEl>
                                          <p:spTgt spid="4">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 calcmode="lin" valueType="num">
                                      <p:cBhvr additive="base">
                                        <p:cTn id="67" dur="20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8" dur="2000" fill="hold"/>
                                        <p:tgtEl>
                                          <p:spTgt spid="4">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02C6DBD-F476-466C-BEBB-63F6FC2B3930}"/>
              </a:ext>
            </a:extLst>
          </p:cNvPr>
          <p:cNvSpPr>
            <a:spLocks noGrp="1"/>
          </p:cNvSpPr>
          <p:nvPr>
            <p:ph type="body" sz="half" idx="4294967295"/>
          </p:nvPr>
        </p:nvSpPr>
        <p:spPr>
          <a:xfrm>
            <a:off x="75027" y="2271493"/>
            <a:ext cx="12041945" cy="3762375"/>
          </a:xfrm>
        </p:spPr>
        <p:txBody>
          <a:bodyPr/>
          <a:lstStyle/>
          <a:p>
            <a:pPr algn="ctr">
              <a:spcBef>
                <a:spcPts val="0"/>
              </a:spcBef>
              <a:spcAft>
                <a:spcPts val="0"/>
              </a:spcAft>
            </a:pPr>
            <a:r>
              <a:rPr lang="fr-FR" sz="6000" dirty="0">
                <a:solidFill>
                  <a:schemeClr val="accent1"/>
                </a:solidFill>
                <a:latin typeface="+mj-lt"/>
              </a:rPr>
              <a:t>Il est vraisemblable que vos clients oublierons ce que vous leur avez dit,</a:t>
            </a:r>
          </a:p>
          <a:p>
            <a:pPr marL="0" indent="0" algn="ctr">
              <a:spcBef>
                <a:spcPts val="0"/>
              </a:spcBef>
              <a:spcAft>
                <a:spcPts val="0"/>
              </a:spcAft>
              <a:buNone/>
            </a:pPr>
            <a:r>
              <a:rPr lang="fr-FR" sz="6000" dirty="0">
                <a:solidFill>
                  <a:schemeClr val="accent1"/>
                </a:solidFill>
                <a:latin typeface="+mj-lt"/>
              </a:rPr>
              <a:t> mais ils n’oublieront jamais ce qu’ils ont ressenti.</a:t>
            </a:r>
          </a:p>
          <a:p>
            <a:endParaRPr lang="fr-FR" dirty="0"/>
          </a:p>
        </p:txBody>
      </p:sp>
    </p:spTree>
    <p:extLst>
      <p:ext uri="{BB962C8B-B14F-4D97-AF65-F5344CB8AC3E}">
        <p14:creationId xmlns:p14="http://schemas.microsoft.com/office/powerpoint/2010/main" val="146853259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5A524F6C-F389-4379-A0B6-149FB296C021}"/>
              </a:ext>
            </a:extLst>
          </p:cNvPr>
          <p:cNvPicPr>
            <a:picLocks noChangeAspect="1"/>
          </p:cNvPicPr>
          <p:nvPr/>
        </p:nvPicPr>
        <p:blipFill>
          <a:blip r:embed="rId2"/>
          <a:stretch>
            <a:fillRect/>
          </a:stretch>
        </p:blipFill>
        <p:spPr>
          <a:xfrm>
            <a:off x="804333" y="941916"/>
            <a:ext cx="10583331" cy="4974165"/>
          </a:xfrm>
          <a:prstGeom prst="rect">
            <a:avLst/>
          </a:prstGeom>
        </p:spPr>
      </p:pic>
    </p:spTree>
    <p:extLst>
      <p:ext uri="{BB962C8B-B14F-4D97-AF65-F5344CB8AC3E}">
        <p14:creationId xmlns:p14="http://schemas.microsoft.com/office/powerpoint/2010/main" val="3894144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42E59668-3C21-4C75-9F1D-FC8FC2F32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Oval 5">
            <a:extLst>
              <a:ext uri="{FF2B5EF4-FFF2-40B4-BE49-F238E27FC236}">
                <a16:creationId xmlns:a16="http://schemas.microsoft.com/office/drawing/2014/main" id="{52A002CF-6EAF-497D-9B9B-EF9F4451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2" name="Straight Connector 61">
            <a:extLst>
              <a:ext uri="{FF2B5EF4-FFF2-40B4-BE49-F238E27FC236}">
                <a16:creationId xmlns:a16="http://schemas.microsoft.com/office/drawing/2014/main" id="{BF631B04-CB79-4ABB-B631-511E05B25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81CA86-EF04-4CCF-855B-0D3FA1216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F6AAADF3-4504-485E-9FD1-A0115962B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9349" y="0"/>
            <a:ext cx="46200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AAABCF7-C53A-4D3E-AD92-D97F33A67FE5}"/>
              </a:ext>
            </a:extLst>
          </p:cNvPr>
          <p:cNvSpPr>
            <a:spLocks noGrp="1"/>
          </p:cNvSpPr>
          <p:nvPr>
            <p:ph type="title"/>
          </p:nvPr>
        </p:nvSpPr>
        <p:spPr>
          <a:xfrm>
            <a:off x="8059271" y="681318"/>
            <a:ext cx="3837356" cy="3221475"/>
          </a:xfrm>
        </p:spPr>
        <p:txBody>
          <a:bodyPr vert="horz" lIns="91440" tIns="45720" rIns="91440" bIns="45720" rtlCol="0" anchor="b">
            <a:normAutofit/>
          </a:bodyPr>
          <a:lstStyle/>
          <a:p>
            <a:pPr algn="r"/>
            <a:r>
              <a:rPr lang="en-US" sz="4000" spc="200" dirty="0">
                <a:solidFill>
                  <a:srgbClr val="FFFFFF"/>
                </a:solidFill>
              </a:rPr>
              <a:t>GET IT RIGHT</a:t>
            </a:r>
            <a:br>
              <a:rPr lang="en-US" sz="4000" spc="200" dirty="0">
                <a:solidFill>
                  <a:srgbClr val="FFFFFF"/>
                </a:solidFill>
              </a:rPr>
            </a:br>
            <a:r>
              <a:rPr lang="en-US" sz="4000" spc="200" dirty="0">
                <a:solidFill>
                  <a:srgbClr val="FFFFFF"/>
                </a:solidFill>
              </a:rPr>
              <a:t>GET ME RIGHT </a:t>
            </a:r>
            <a:br>
              <a:rPr lang="en-US" sz="4000" spc="200" dirty="0">
                <a:solidFill>
                  <a:srgbClr val="FFFFFF"/>
                </a:solidFill>
              </a:rPr>
            </a:br>
            <a:r>
              <a:rPr lang="en-US" sz="4000" spc="200" dirty="0">
                <a:solidFill>
                  <a:srgbClr val="FFFFFF"/>
                </a:solidFill>
              </a:rPr>
              <a:t>WOW ME IF YOU CAN</a:t>
            </a:r>
          </a:p>
        </p:txBody>
      </p:sp>
      <p:pic>
        <p:nvPicPr>
          <p:cNvPr id="18" name="Espace réservé du contenu 5">
            <a:extLst>
              <a:ext uri="{FF2B5EF4-FFF2-40B4-BE49-F238E27FC236}">
                <a16:creationId xmlns:a16="http://schemas.microsoft.com/office/drawing/2014/main" id="{BBBD0AA1-B61D-428B-81DF-1795A869EDF4}"/>
              </a:ext>
            </a:extLst>
          </p:cNvPr>
          <p:cNvPicPr>
            <a:picLocks noChangeAspect="1"/>
          </p:cNvPicPr>
          <p:nvPr/>
        </p:nvPicPr>
        <p:blipFill rotWithShape="1">
          <a:blip r:embed="rId2"/>
          <a:srcRect l="17425" r="34735" b="2"/>
          <a:stretch/>
        </p:blipFill>
        <p:spPr>
          <a:xfrm>
            <a:off x="-1" y="-975"/>
            <a:ext cx="3629321" cy="3356917"/>
          </a:xfrm>
          <a:prstGeom prst="rect">
            <a:avLst/>
          </a:prstGeom>
        </p:spPr>
      </p:pic>
      <p:pic>
        <p:nvPicPr>
          <p:cNvPr id="38" name="Espace réservé du contenu 11">
            <a:extLst>
              <a:ext uri="{FF2B5EF4-FFF2-40B4-BE49-F238E27FC236}">
                <a16:creationId xmlns:a16="http://schemas.microsoft.com/office/drawing/2014/main" id="{D602F260-6602-44B7-A1F5-5EC17F2A7474}"/>
              </a:ext>
            </a:extLst>
          </p:cNvPr>
          <p:cNvPicPr>
            <a:picLocks noChangeAspect="1"/>
          </p:cNvPicPr>
          <p:nvPr/>
        </p:nvPicPr>
        <p:blipFill rotWithShape="1">
          <a:blip r:embed="rId3"/>
          <a:srcRect t="34701" r="-4" b="3646"/>
          <a:stretch/>
        </p:blipFill>
        <p:spPr>
          <a:xfrm>
            <a:off x="3789575" y="10"/>
            <a:ext cx="3633464" cy="3355932"/>
          </a:xfrm>
          <a:prstGeom prst="rect">
            <a:avLst/>
          </a:prstGeom>
        </p:spPr>
      </p:pic>
      <p:pic>
        <p:nvPicPr>
          <p:cNvPr id="8" name="Espace réservé du contenu 4">
            <a:extLst>
              <a:ext uri="{FF2B5EF4-FFF2-40B4-BE49-F238E27FC236}">
                <a16:creationId xmlns:a16="http://schemas.microsoft.com/office/drawing/2014/main" id="{3D152546-1821-4D58-BDD3-28329B8796C5}"/>
              </a:ext>
            </a:extLst>
          </p:cNvPr>
          <p:cNvPicPr>
            <a:picLocks noChangeAspect="1"/>
          </p:cNvPicPr>
          <p:nvPr/>
        </p:nvPicPr>
        <p:blipFill rotWithShape="1">
          <a:blip r:embed="rId4"/>
          <a:srcRect l="2887" r="1" b="1"/>
          <a:stretch/>
        </p:blipFill>
        <p:spPr>
          <a:xfrm>
            <a:off x="-4144" y="3494689"/>
            <a:ext cx="7423238" cy="3363311"/>
          </a:xfrm>
          <a:prstGeom prst="rect">
            <a:avLst/>
          </a:prstGeom>
        </p:spPr>
      </p:pic>
      <p:cxnSp>
        <p:nvCxnSpPr>
          <p:cNvPr id="68" name="Straight Connector 67">
            <a:extLst>
              <a:ext uri="{FF2B5EF4-FFF2-40B4-BE49-F238E27FC236}">
                <a16:creationId xmlns:a16="http://schemas.microsoft.com/office/drawing/2014/main" id="{1511B80B-EF72-4801-A384-8D8275769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4566" y="3925122"/>
            <a:ext cx="29260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76585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Espace réservé du contenu 6">
            <a:extLst>
              <a:ext uri="{FF2B5EF4-FFF2-40B4-BE49-F238E27FC236}">
                <a16:creationId xmlns:a16="http://schemas.microsoft.com/office/drawing/2014/main" id="{2D32AA33-5F47-4290-AA0A-37E14E0E1850}"/>
              </a:ext>
            </a:extLst>
          </p:cNvPr>
          <p:cNvPicPr>
            <a:picLocks noChangeAspect="1"/>
          </p:cNvPicPr>
          <p:nvPr/>
        </p:nvPicPr>
        <p:blipFill>
          <a:blip r:embed="rId2"/>
          <a:stretch>
            <a:fillRect/>
          </a:stretch>
        </p:blipFill>
        <p:spPr>
          <a:xfrm>
            <a:off x="1024129" y="4278035"/>
            <a:ext cx="2846536" cy="1601176"/>
          </a:xfrm>
          <a:prstGeom prst="rect">
            <a:avLst/>
          </a:prstGeom>
        </p:spPr>
      </p:pic>
    </p:spTree>
    <p:extLst>
      <p:ext uri="{BB962C8B-B14F-4D97-AF65-F5344CB8AC3E}">
        <p14:creationId xmlns:p14="http://schemas.microsoft.com/office/powerpoint/2010/main" val="1124380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79278C-ECE0-4010-B826-5DEDD642DACE}"/>
              </a:ext>
            </a:extLst>
          </p:cNvPr>
          <p:cNvSpPr>
            <a:spLocks noGrp="1"/>
          </p:cNvSpPr>
          <p:nvPr>
            <p:ph type="title"/>
          </p:nvPr>
        </p:nvSpPr>
        <p:spPr>
          <a:xfrm>
            <a:off x="744143" y="527779"/>
            <a:ext cx="4389120" cy="1737360"/>
          </a:xfrm>
        </p:spPr>
        <p:txBody>
          <a:bodyPr/>
          <a:lstStyle/>
          <a:p>
            <a:r>
              <a:rPr lang="fr-FR" dirty="0">
                <a:solidFill>
                  <a:schemeClr val="accent1"/>
                </a:solidFill>
              </a:rPr>
              <a:t>FAISONS CONNAISSANCE!</a:t>
            </a:r>
          </a:p>
        </p:txBody>
      </p:sp>
      <p:pic>
        <p:nvPicPr>
          <p:cNvPr id="11" name="Image 10">
            <a:extLst>
              <a:ext uri="{FF2B5EF4-FFF2-40B4-BE49-F238E27FC236}">
                <a16:creationId xmlns:a16="http://schemas.microsoft.com/office/drawing/2014/main" id="{5478562A-1F15-4A3D-B766-0CE92113ABC6}"/>
              </a:ext>
            </a:extLst>
          </p:cNvPr>
          <p:cNvPicPr>
            <a:picLocks noChangeAspect="1"/>
          </p:cNvPicPr>
          <p:nvPr/>
        </p:nvPicPr>
        <p:blipFill>
          <a:blip r:embed="rId2"/>
          <a:stretch>
            <a:fillRect/>
          </a:stretch>
        </p:blipFill>
        <p:spPr>
          <a:xfrm>
            <a:off x="89858" y="1933575"/>
            <a:ext cx="12012283" cy="36834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1710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79278C-ECE0-4010-B826-5DEDD642DACE}"/>
              </a:ext>
            </a:extLst>
          </p:cNvPr>
          <p:cNvSpPr>
            <a:spLocks noGrp="1"/>
          </p:cNvSpPr>
          <p:nvPr>
            <p:ph type="title"/>
          </p:nvPr>
        </p:nvSpPr>
        <p:spPr>
          <a:xfrm>
            <a:off x="744142" y="527779"/>
            <a:ext cx="7415119" cy="1737360"/>
          </a:xfrm>
        </p:spPr>
        <p:txBody>
          <a:bodyPr/>
          <a:lstStyle/>
          <a:p>
            <a:r>
              <a:rPr lang="fr-FR" dirty="0">
                <a:solidFill>
                  <a:schemeClr val="accent1"/>
                </a:solidFill>
              </a:rPr>
              <a:t>SUR LE CHEMIN DE DAMAS…PARIS! </a:t>
            </a:r>
          </a:p>
        </p:txBody>
      </p:sp>
      <p:pic>
        <p:nvPicPr>
          <p:cNvPr id="4" name="Image 3">
            <a:extLst>
              <a:ext uri="{FF2B5EF4-FFF2-40B4-BE49-F238E27FC236}">
                <a16:creationId xmlns:a16="http://schemas.microsoft.com/office/drawing/2014/main" id="{6CBA9378-A567-4358-B37F-CF63E1EDBE72}"/>
              </a:ext>
            </a:extLst>
          </p:cNvPr>
          <p:cNvPicPr>
            <a:picLocks noChangeAspect="1"/>
          </p:cNvPicPr>
          <p:nvPr/>
        </p:nvPicPr>
        <p:blipFill>
          <a:blip r:embed="rId2"/>
          <a:stretch>
            <a:fillRect/>
          </a:stretch>
        </p:blipFill>
        <p:spPr>
          <a:xfrm>
            <a:off x="152400" y="2012043"/>
            <a:ext cx="11887200" cy="4457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0046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E8E10825-925C-481C-BEA0-9FD64A83647C}"/>
              </a:ext>
            </a:extLst>
          </p:cNvPr>
          <p:cNvPicPr>
            <a:picLocks noChangeAspect="1"/>
          </p:cNvPicPr>
          <p:nvPr/>
        </p:nvPicPr>
        <p:blipFill rotWithShape="1">
          <a:blip r:embed="rId2"/>
          <a:srcRect t="15413"/>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4FE1B9C8-0443-4506-BBD6-3AF8DE46D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0BB569C-F2CE-4A27-AA04-0F9A5CBB5D16}"/>
              </a:ext>
            </a:extLst>
          </p:cNvPr>
          <p:cNvSpPr>
            <a:spLocks noGrp="1"/>
          </p:cNvSpPr>
          <p:nvPr>
            <p:ph type="title"/>
          </p:nvPr>
        </p:nvSpPr>
        <p:spPr>
          <a:xfrm>
            <a:off x="147484" y="4960137"/>
            <a:ext cx="11855830" cy="1463040"/>
          </a:xfrm>
        </p:spPr>
        <p:txBody>
          <a:bodyPr vert="horz" lIns="91440" tIns="45720" rIns="91440" bIns="45720" rtlCol="0" anchor="ctr">
            <a:normAutofit/>
          </a:bodyPr>
          <a:lstStyle/>
          <a:p>
            <a:r>
              <a:rPr lang="fr-FR" sz="4000" kern="1200" cap="all" spc="200" baseline="0" dirty="0">
                <a:solidFill>
                  <a:srgbClr val="00B0F0"/>
                </a:solidFill>
                <a:latin typeface="+mj-lt"/>
                <a:ea typeface="+mj-ea"/>
                <a:cs typeface="+mj-cs"/>
              </a:rPr>
              <a:t>le nouveau monde vient </a:t>
            </a:r>
            <a:r>
              <a:rPr lang="fr-FR" sz="4000" spc="200" dirty="0">
                <a:solidFill>
                  <a:srgbClr val="00B0F0"/>
                </a:solidFill>
              </a:rPr>
              <a:t>défier L’ANCIEN </a:t>
            </a:r>
            <a:r>
              <a:rPr lang="fr-FR" sz="4000" kern="1200" cap="all" spc="200" baseline="0" dirty="0">
                <a:solidFill>
                  <a:srgbClr val="00B0F0"/>
                </a:solidFill>
                <a:latin typeface="+mj-lt"/>
                <a:ea typeface="+mj-ea"/>
                <a:cs typeface="+mj-cs"/>
              </a:rPr>
              <a:t>  </a:t>
            </a:r>
          </a:p>
        </p:txBody>
      </p:sp>
      <p:cxnSp>
        <p:nvCxnSpPr>
          <p:cNvPr id="18" name="Straight Connector 17">
            <a:extLst>
              <a:ext uri="{FF2B5EF4-FFF2-40B4-BE49-F238E27FC236}">
                <a16:creationId xmlns:a16="http://schemas.microsoft.com/office/drawing/2014/main" id="{354C29FE-6D99-4083-90D8-9683EA5D4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85715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 2">
            <a:extLst>
              <a:ext uri="{FF2B5EF4-FFF2-40B4-BE49-F238E27FC236}">
                <a16:creationId xmlns:a16="http://schemas.microsoft.com/office/drawing/2014/main" id="{F953C552-CC3F-4311-B94B-9F054CC26226}"/>
              </a:ext>
            </a:extLst>
          </p:cNvPr>
          <p:cNvPicPr>
            <a:picLocks noChangeAspect="1"/>
          </p:cNvPicPr>
          <p:nvPr/>
        </p:nvPicPr>
        <p:blipFill rotWithShape="1">
          <a:blip r:embed="rId3"/>
          <a:srcRect t="10714" b="5016"/>
          <a:stretch/>
        </p:blipFill>
        <p:spPr>
          <a:xfrm>
            <a:off x="20" y="975"/>
            <a:ext cx="12191980" cy="6858000"/>
          </a:xfrm>
          <a:prstGeom prst="rect">
            <a:avLst/>
          </a:prstGeom>
        </p:spPr>
      </p:pic>
      <p:sp>
        <p:nvSpPr>
          <p:cNvPr id="25" name="Rectangle 2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3439" y="1475234"/>
            <a:ext cx="3214307" cy="2901694"/>
          </a:xfrm>
        </p:spPr>
        <p:txBody>
          <a:bodyPr vert="horz" lIns="91440" tIns="45720" rIns="91440" bIns="45720" rtlCol="0" anchor="b">
            <a:normAutofit/>
          </a:bodyPr>
          <a:lstStyle/>
          <a:p>
            <a:pPr algn="r"/>
            <a:r>
              <a:rPr lang="en-US" sz="4000" kern="1200" cap="all" spc="200" baseline="0" dirty="0">
                <a:solidFill>
                  <a:srgbClr val="FFFFFF"/>
                </a:solidFill>
                <a:latin typeface="+mj-lt"/>
                <a:ea typeface="+mj-ea"/>
                <a:cs typeface="+mj-cs"/>
              </a:rPr>
              <a:t>FOUR SEASONS  GAGNE son “PARIS”</a:t>
            </a:r>
          </a:p>
        </p:txBody>
      </p:sp>
      <p:cxnSp>
        <p:nvCxnSpPr>
          <p:cNvPr id="27" name="Straight Connector 2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rgbClr val="E5E8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64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55">
            <a:extLst>
              <a:ext uri="{FF2B5EF4-FFF2-40B4-BE49-F238E27FC236}">
                <a16:creationId xmlns:a16="http://schemas.microsoft.com/office/drawing/2014/main" id="{12A1F828-B549-4D9A-B091-4B2DC4B2B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84632"/>
            <a:ext cx="7794722" cy="3511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7">
            <a:extLst>
              <a:ext uri="{FF2B5EF4-FFF2-40B4-BE49-F238E27FC236}">
                <a16:creationId xmlns:a16="http://schemas.microsoft.com/office/drawing/2014/main" id="{159EE9FC-03BF-4860-9A99-6B440AB430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150596"/>
            <a:ext cx="7794722"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re 10">
            <a:extLst>
              <a:ext uri="{FF2B5EF4-FFF2-40B4-BE49-F238E27FC236}">
                <a16:creationId xmlns:a16="http://schemas.microsoft.com/office/drawing/2014/main" id="{DFE84098-FCF0-40EE-8D13-E7F7E9C246AC}"/>
              </a:ext>
            </a:extLst>
          </p:cNvPr>
          <p:cNvSpPr>
            <a:spLocks noGrp="1"/>
          </p:cNvSpPr>
          <p:nvPr>
            <p:ph type="title"/>
          </p:nvPr>
        </p:nvSpPr>
        <p:spPr>
          <a:xfrm>
            <a:off x="4684903" y="4391025"/>
            <a:ext cx="6685507" cy="1738808"/>
          </a:xfrm>
        </p:spPr>
        <p:txBody>
          <a:bodyPr vert="horz" lIns="91440" tIns="45720" rIns="91440" bIns="45720" rtlCol="0">
            <a:normAutofit/>
          </a:bodyPr>
          <a:lstStyle/>
          <a:p>
            <a:r>
              <a:rPr lang="en-US" sz="4000" spc="200" dirty="0">
                <a:solidFill>
                  <a:srgbClr val="FFFFFF"/>
                </a:solidFill>
              </a:rPr>
              <a:t>UNE vision</a:t>
            </a:r>
            <a:br>
              <a:rPr lang="fr-FR" sz="4000" spc="200" dirty="0">
                <a:solidFill>
                  <a:srgbClr val="FFFFFF"/>
                </a:solidFill>
              </a:rPr>
            </a:br>
            <a:r>
              <a:rPr lang="en-US" sz="4000" spc="200" dirty="0">
                <a:solidFill>
                  <a:srgbClr val="FFFFFF"/>
                </a:solidFill>
              </a:rPr>
              <a:t>UNE SEULE REGLE</a:t>
            </a:r>
          </a:p>
        </p:txBody>
      </p:sp>
      <p:pic>
        <p:nvPicPr>
          <p:cNvPr id="5" name="Image 4">
            <a:extLst>
              <a:ext uri="{FF2B5EF4-FFF2-40B4-BE49-F238E27FC236}">
                <a16:creationId xmlns:a16="http://schemas.microsoft.com/office/drawing/2014/main" id="{3FE6CFC0-4A6F-4105-BEF1-9F4B5924F1F5}"/>
              </a:ext>
            </a:extLst>
          </p:cNvPr>
          <p:cNvPicPr>
            <a:picLocks noChangeAspect="1"/>
          </p:cNvPicPr>
          <p:nvPr/>
        </p:nvPicPr>
        <p:blipFill rotWithShape="1">
          <a:blip r:embed="rId2"/>
          <a:srcRect t="18919" r="-4" b="-4"/>
          <a:stretch/>
        </p:blipFill>
        <p:spPr>
          <a:xfrm>
            <a:off x="484632" y="484632"/>
            <a:ext cx="3248521" cy="3511948"/>
          </a:xfrm>
          <a:prstGeom prst="rect">
            <a:avLst/>
          </a:prstGeom>
        </p:spPr>
      </p:pic>
      <p:sp>
        <p:nvSpPr>
          <p:cNvPr id="29" name="Content Placeholder 28">
            <a:extLst>
              <a:ext uri="{FF2B5EF4-FFF2-40B4-BE49-F238E27FC236}">
                <a16:creationId xmlns:a16="http://schemas.microsoft.com/office/drawing/2014/main" id="{7BAE2D4C-AE7B-404D-980E-98D136347B4B}"/>
              </a:ext>
            </a:extLst>
          </p:cNvPr>
          <p:cNvSpPr>
            <a:spLocks noGrp="1"/>
          </p:cNvSpPr>
          <p:nvPr>
            <p:ph idx="1"/>
          </p:nvPr>
        </p:nvSpPr>
        <p:spPr>
          <a:xfrm>
            <a:off x="4219802" y="804998"/>
            <a:ext cx="7150608" cy="2871216"/>
          </a:xfrm>
        </p:spPr>
        <p:txBody>
          <a:bodyPr vert="horz" lIns="91440" tIns="45720" rIns="91440" bIns="45720" rtlCol="0" anchor="ctr">
            <a:normAutofit/>
          </a:bodyPr>
          <a:lstStyle/>
          <a:p>
            <a:pPr marL="0" indent="0" algn="ctr">
              <a:spcBef>
                <a:spcPts val="0"/>
              </a:spcBef>
              <a:buNone/>
            </a:pPr>
            <a:r>
              <a:rPr lang="fr-FR" sz="2800" b="1" dirty="0">
                <a:solidFill>
                  <a:schemeClr val="accent1"/>
                </a:solidFill>
                <a:latin typeface="Ink Free" panose="03080402000500000000" pitchFamily="66" charset="0"/>
              </a:rPr>
              <a:t>Se comporter avec autrui très exactement comme nous comptons l’être en retour.</a:t>
            </a:r>
          </a:p>
        </p:txBody>
      </p:sp>
      <p:pic>
        <p:nvPicPr>
          <p:cNvPr id="27" name="Espace réservé du contenu 3">
            <a:extLst>
              <a:ext uri="{FF2B5EF4-FFF2-40B4-BE49-F238E27FC236}">
                <a16:creationId xmlns:a16="http://schemas.microsoft.com/office/drawing/2014/main" id="{FC77AA5A-F32C-40F6-BFC0-586299C925EF}"/>
              </a:ext>
            </a:extLst>
          </p:cNvPr>
          <p:cNvPicPr>
            <a:picLocks noChangeAspect="1"/>
          </p:cNvPicPr>
          <p:nvPr/>
        </p:nvPicPr>
        <p:blipFill rotWithShape="1">
          <a:blip r:embed="rId3"/>
          <a:srcRect t="11345" r="-4" b="1962"/>
          <a:stretch/>
        </p:blipFill>
        <p:spPr>
          <a:xfrm>
            <a:off x="484633" y="4150596"/>
            <a:ext cx="3248521" cy="2231808"/>
          </a:xfrm>
          <a:prstGeom prst="rect">
            <a:avLst/>
          </a:prstGeom>
        </p:spPr>
      </p:pic>
      <p:cxnSp>
        <p:nvCxnSpPr>
          <p:cNvPr id="70" name="Straight Connector 59">
            <a:extLst>
              <a:ext uri="{FF2B5EF4-FFF2-40B4-BE49-F238E27FC236}">
                <a16:creationId xmlns:a16="http://schemas.microsoft.com/office/drawing/2014/main" id="{8140078B-702A-463C-B633-546117AE10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422775"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661110"/>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20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CEE05691-626D-4577-944C-DF70FB8A7C1B}"/>
              </a:ext>
            </a:extLst>
          </p:cNvPr>
          <p:cNvSpPr>
            <a:spLocks noGrp="1"/>
          </p:cNvSpPr>
          <p:nvPr>
            <p:ph type="title"/>
          </p:nvPr>
        </p:nvSpPr>
        <p:spPr>
          <a:xfrm>
            <a:off x="457200" y="4960137"/>
            <a:ext cx="7772400" cy="1463040"/>
          </a:xfrm>
        </p:spPr>
        <p:txBody>
          <a:bodyPr vert="horz" lIns="91440" tIns="45720" rIns="91440" bIns="45720" rtlCol="0" anchor="ctr">
            <a:normAutofit/>
          </a:bodyPr>
          <a:lstStyle/>
          <a:p>
            <a:r>
              <a:rPr lang="fr-FR" sz="4000" kern="1200" cap="all" spc="200" baseline="0" dirty="0">
                <a:solidFill>
                  <a:srgbClr val="00B0F0"/>
                </a:solidFill>
                <a:latin typeface="+mj-lt"/>
                <a:ea typeface="+mj-ea"/>
                <a:cs typeface="+mj-cs"/>
              </a:rPr>
              <a:t>LES QUATRE PILIERS:</a:t>
            </a:r>
            <a:br>
              <a:rPr lang="fr-FR" sz="4000" kern="1200" cap="all" spc="200" baseline="0" dirty="0">
                <a:solidFill>
                  <a:srgbClr val="00B0F0"/>
                </a:solidFill>
                <a:latin typeface="+mj-lt"/>
                <a:ea typeface="+mj-ea"/>
                <a:cs typeface="+mj-cs"/>
              </a:rPr>
            </a:br>
            <a:r>
              <a:rPr lang="fr-FR" sz="4000" kern="1200" cap="all" spc="200" baseline="0" dirty="0">
                <a:solidFill>
                  <a:srgbClr val="00B0F0"/>
                </a:solidFill>
                <a:latin typeface="+mj-lt"/>
                <a:ea typeface="+mj-ea"/>
                <a:cs typeface="+mj-cs"/>
              </a:rPr>
              <a:t>Qualité, Service, </a:t>
            </a:r>
            <a:r>
              <a:rPr lang="fr-FR" sz="4000" kern="1200" cap="all" spc="200" baseline="0" dirty="0" err="1">
                <a:solidFill>
                  <a:srgbClr val="00B0F0"/>
                </a:solidFill>
                <a:latin typeface="+mj-lt"/>
                <a:ea typeface="+mj-ea"/>
                <a:cs typeface="+mj-cs"/>
              </a:rPr>
              <a:t>CuLTUre</a:t>
            </a:r>
            <a:r>
              <a:rPr lang="fr-FR" sz="4000" kern="1200" cap="all" spc="200" baseline="0" dirty="0">
                <a:solidFill>
                  <a:srgbClr val="00B0F0"/>
                </a:solidFill>
                <a:latin typeface="+mj-lt"/>
                <a:ea typeface="+mj-ea"/>
                <a:cs typeface="+mj-cs"/>
              </a:rPr>
              <a:t>, Brand</a:t>
            </a:r>
          </a:p>
        </p:txBody>
      </p:sp>
      <p:pic>
        <p:nvPicPr>
          <p:cNvPr id="5" name="Image 4">
            <a:extLst>
              <a:ext uri="{FF2B5EF4-FFF2-40B4-BE49-F238E27FC236}">
                <a16:creationId xmlns:a16="http://schemas.microsoft.com/office/drawing/2014/main" id="{25662B48-910D-4CB8-AE44-09C645D64C8F}"/>
              </a:ext>
            </a:extLst>
          </p:cNvPr>
          <p:cNvPicPr>
            <a:picLocks noChangeAspect="1"/>
          </p:cNvPicPr>
          <p:nvPr/>
        </p:nvPicPr>
        <p:blipFill rotWithShape="1">
          <a:blip r:embed="rId3"/>
          <a:srcRect t="27897" b="13737"/>
          <a:stretch/>
        </p:blipFill>
        <p:spPr>
          <a:xfrm>
            <a:off x="20" y="10"/>
            <a:ext cx="12191980" cy="4571990"/>
          </a:xfrm>
          <a:prstGeom prst="rect">
            <a:avLst/>
          </a:prstGeom>
        </p:spPr>
      </p:pic>
    </p:spTree>
    <p:extLst>
      <p:ext uri="{BB962C8B-B14F-4D97-AF65-F5344CB8AC3E}">
        <p14:creationId xmlns:p14="http://schemas.microsoft.com/office/powerpoint/2010/main" val="1573753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E59668-3C21-4C75-9F1D-FC8FC2F32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5">
            <a:extLst>
              <a:ext uri="{FF2B5EF4-FFF2-40B4-BE49-F238E27FC236}">
                <a16:creationId xmlns:a16="http://schemas.microsoft.com/office/drawing/2014/main" id="{52A002CF-6EAF-497D-9B9B-EF9F4451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3" name="Straight Connector 42">
            <a:extLst>
              <a:ext uri="{FF2B5EF4-FFF2-40B4-BE49-F238E27FC236}">
                <a16:creationId xmlns:a16="http://schemas.microsoft.com/office/drawing/2014/main" id="{BF631B04-CB79-4ABB-B631-511E05B25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45" name="Rectangle 44">
            <a:extLst>
              <a:ext uri="{FF2B5EF4-FFF2-40B4-BE49-F238E27FC236}">
                <a16:creationId xmlns:a16="http://schemas.microsoft.com/office/drawing/2014/main" id="{A033D82A-34D5-4A1F-A25B-568EA668C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A8AA91C-C1E0-4606-86F0-7E56E6038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re 1">
            <a:extLst>
              <a:ext uri="{FF2B5EF4-FFF2-40B4-BE49-F238E27FC236}">
                <a16:creationId xmlns:a16="http://schemas.microsoft.com/office/drawing/2014/main" id="{DE7856D0-0756-4E67-AFFD-C56CA9D491B1}"/>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a:solidFill>
                  <a:srgbClr val="FFFFFF"/>
                </a:solidFill>
              </a:rPr>
              <a:t>DES STANDARDS DE QUALITé INCONTOURNABLES QUI FONT SENS</a:t>
            </a:r>
          </a:p>
        </p:txBody>
      </p:sp>
      <p:pic>
        <p:nvPicPr>
          <p:cNvPr id="22" name="Espace réservé du contenu 10">
            <a:extLst>
              <a:ext uri="{FF2B5EF4-FFF2-40B4-BE49-F238E27FC236}">
                <a16:creationId xmlns:a16="http://schemas.microsoft.com/office/drawing/2014/main" id="{9A781113-0894-41B2-8400-D2EDA113F117}"/>
              </a:ext>
            </a:extLst>
          </p:cNvPr>
          <p:cNvPicPr>
            <a:picLocks noChangeAspect="1"/>
          </p:cNvPicPr>
          <p:nvPr/>
        </p:nvPicPr>
        <p:blipFill rotWithShape="1">
          <a:blip r:embed="rId3"/>
          <a:srcRect l="5540" r="43916" b="3"/>
          <a:stretch/>
        </p:blipFill>
        <p:spPr>
          <a:xfrm>
            <a:off x="20" y="10"/>
            <a:ext cx="3952937" cy="4399090"/>
          </a:xfrm>
          <a:prstGeom prst="rect">
            <a:avLst/>
          </a:prstGeom>
        </p:spPr>
      </p:pic>
      <p:pic>
        <p:nvPicPr>
          <p:cNvPr id="12" name="Espace réservé du contenu 8">
            <a:extLst>
              <a:ext uri="{FF2B5EF4-FFF2-40B4-BE49-F238E27FC236}">
                <a16:creationId xmlns:a16="http://schemas.microsoft.com/office/drawing/2014/main" id="{59CD067E-0D59-4194-A875-E525595374CC}"/>
              </a:ext>
            </a:extLst>
          </p:cNvPr>
          <p:cNvPicPr>
            <a:picLocks noChangeAspect="1"/>
          </p:cNvPicPr>
          <p:nvPr/>
        </p:nvPicPr>
        <p:blipFill rotWithShape="1">
          <a:blip r:embed="rId4"/>
          <a:srcRect l="23413" r="26154" b="1"/>
          <a:stretch/>
        </p:blipFill>
        <p:spPr>
          <a:xfrm>
            <a:off x="4117621" y="-11961"/>
            <a:ext cx="3954910" cy="4411061"/>
          </a:xfrm>
          <a:prstGeom prst="rect">
            <a:avLst/>
          </a:prstGeom>
        </p:spPr>
      </p:pic>
      <p:pic>
        <p:nvPicPr>
          <p:cNvPr id="25" name="Espace réservé du contenu 14">
            <a:extLst>
              <a:ext uri="{FF2B5EF4-FFF2-40B4-BE49-F238E27FC236}">
                <a16:creationId xmlns:a16="http://schemas.microsoft.com/office/drawing/2014/main" id="{BAEF5A77-2B14-43CE-8315-96E188E930BA}"/>
              </a:ext>
            </a:extLst>
          </p:cNvPr>
          <p:cNvPicPr>
            <a:picLocks noChangeAspect="1"/>
          </p:cNvPicPr>
          <p:nvPr/>
        </p:nvPicPr>
        <p:blipFill rotWithShape="1">
          <a:blip r:embed="rId5"/>
          <a:srcRect l="8768" r="40519" b="2"/>
          <a:stretch/>
        </p:blipFill>
        <p:spPr>
          <a:xfrm>
            <a:off x="8229600" y="10"/>
            <a:ext cx="3966198" cy="4399091"/>
          </a:xfrm>
          <a:prstGeom prst="rect">
            <a:avLst/>
          </a:prstGeom>
        </p:spPr>
      </p:pic>
      <p:cxnSp>
        <p:nvCxnSpPr>
          <p:cNvPr id="49" name="Straight Connector 48">
            <a:extLst>
              <a:ext uri="{FF2B5EF4-FFF2-40B4-BE49-F238E27FC236}">
                <a16:creationId xmlns:a16="http://schemas.microsoft.com/office/drawing/2014/main" id="{A1BD66FD-B09F-4B77-9801-8F6CA8EDD8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866776"/>
      </p:ext>
    </p:extLst>
  </p:cSld>
  <p:clrMapOvr>
    <a:masterClrMapping/>
  </p:clrMapOvr>
  <mc:AlternateContent xmlns:mc="http://schemas.openxmlformats.org/markup-compatibility/2006" xmlns:p14="http://schemas.microsoft.com/office/powerpoint/2010/main">
    <mc:Choice Requires="p14">
      <p:transition spd="slow" p14:dur="30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MLC 2015">
      <a:dk1>
        <a:srgbClr val="58585B"/>
      </a:dk1>
      <a:lt1>
        <a:sysClr val="window" lastClr="FFFFFF"/>
      </a:lt1>
      <a:dk2>
        <a:srgbClr val="000000"/>
      </a:dk2>
      <a:lt2>
        <a:srgbClr val="E6E6E6"/>
      </a:lt2>
      <a:accent1>
        <a:srgbClr val="E72B2D"/>
      </a:accent1>
      <a:accent2>
        <a:srgbClr val="93C847"/>
      </a:accent2>
      <a:accent3>
        <a:srgbClr val="633A80"/>
      </a:accent3>
      <a:accent4>
        <a:srgbClr val="F0866D"/>
      </a:accent4>
      <a:accent5>
        <a:srgbClr val="BDDB8F"/>
      </a:accent5>
      <a:accent6>
        <a:srgbClr val="9177A7"/>
      </a:accent6>
      <a:hlink>
        <a:srgbClr val="E72B2D"/>
      </a:hlink>
      <a:folHlink>
        <a:srgbClr val="F0866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595</Words>
  <Application>Microsoft Macintosh PowerPoint</Application>
  <PresentationFormat>Widescreen</PresentationFormat>
  <Paragraphs>88</Paragraphs>
  <Slides>24</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Georgia</vt:lpstr>
      <vt:lpstr>Ink Free</vt:lpstr>
      <vt:lpstr>Palatino Linotype</vt:lpstr>
      <vt:lpstr>Tw Cen MT</vt:lpstr>
      <vt:lpstr>Tw Cen MT Condensed</vt:lpstr>
      <vt:lpstr>Wingdings</vt:lpstr>
      <vt:lpstr>Wingdings 3</vt:lpstr>
      <vt:lpstr>Intégral</vt:lpstr>
      <vt:lpstr>Office Theme</vt:lpstr>
      <vt:lpstr>TOURISME DE LUXE AU QUEBEC, A-T-ON TOUT CE QU’il faut?</vt:lpstr>
      <vt:lpstr>QU’EST-CE-QUI VOUS FAIT DOUTER?</vt:lpstr>
      <vt:lpstr>FAISONS CONNAISSANCE!</vt:lpstr>
      <vt:lpstr>SUR LE CHEMIN DE DAMAS…PARIS! </vt:lpstr>
      <vt:lpstr>le nouveau monde vient défier L’ANCIEN   </vt:lpstr>
      <vt:lpstr>FOUR SEASONS  GAGNE son “PARIS”</vt:lpstr>
      <vt:lpstr>UNE vision UNE SEULE REGLE</vt:lpstr>
      <vt:lpstr>LES QUATRE PILIERS: Qualité, Service, CuLTUre, Brand</vt:lpstr>
      <vt:lpstr>DES STANDARDS DE QUALITé INCONTOURNABLES QUI FONT SENS</vt:lpstr>
      <vt:lpstr> POURQUOI SONT-ILS (AUSSI PEU) NOMBREUX A S’INSPIRER DE CE MODELE? </vt:lpstr>
      <vt:lpstr>PowerPoint Presentation</vt:lpstr>
      <vt:lpstr>PowerPoint Presentation</vt:lpstr>
      <vt:lpstr>ABANDONNER LA CULTURE PRODUIT POUR EMBRASSER UNE CULTURE CLIENT</vt:lpstr>
      <vt:lpstr>BIEN CONNAITRE SES CLIENTS</vt:lpstr>
      <vt:lpstr>ALLER PLUS LOIN-DISTINGUER  « FEATURES » et « BENEFITS »</vt:lpstr>
      <vt:lpstr>Agir en ayant ConSCIENCE de ses forces et faiblesses</vt:lpstr>
      <vt:lpstr> VRAI Pouvoir ET PROMESSES des marques </vt:lpstr>
      <vt:lpstr>Et le logo disparut</vt:lpstr>
      <vt:lpstr>LES TROIS DIMENSIONS DU SERVICE</vt:lpstr>
      <vt:lpstr>LA GENTILLESSE, une faiblesse?   Think twice !</vt:lpstr>
      <vt:lpstr>PowerPoint Presentation</vt:lpstr>
      <vt:lpstr>PowerPoint Presentation</vt:lpstr>
      <vt:lpstr>GET IT RIGHT GET ME RIGHT  WOW ME IF YOU CAN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TOURISME DE LUXE AU QUEBEC, A-T-ON TOUT CE QU’il faut?</dc:title>
  <dc:creator>Jean-Pierre Soutric</dc:creator>
  <cp:lastModifiedBy>Frederic Gonzalo</cp:lastModifiedBy>
  <cp:revision>2</cp:revision>
  <dcterms:created xsi:type="dcterms:W3CDTF">2018-11-23T17:52:26Z</dcterms:created>
  <dcterms:modified xsi:type="dcterms:W3CDTF">2018-11-23T20:22:34Z</dcterms:modified>
</cp:coreProperties>
</file>